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1" r:id="rId5"/>
    <p:sldId id="262" r:id="rId6"/>
    <p:sldId id="263" r:id="rId7"/>
    <p:sldId id="264" r:id="rId8"/>
    <p:sldId id="265" r:id="rId9"/>
    <p:sldId id="266" r:id="rId10"/>
    <p:sldId id="267" r:id="rId11"/>
    <p:sldId id="268" r:id="rId12"/>
    <p:sldId id="269" r:id="rId13"/>
    <p:sldId id="270" r:id="rId14"/>
    <p:sldId id="271" r:id="rId15"/>
    <p:sldId id="272"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35F07-382F-4018-BCCD-4ECDFD254F1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F36F9DC-E4CE-473D-95F3-81D499FFF4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12A4E05-8D0B-4A76-B152-53E99E6C6FBD}"/>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5" name="Footer Placeholder 4">
            <a:extLst>
              <a:ext uri="{FF2B5EF4-FFF2-40B4-BE49-F238E27FC236}">
                <a16:creationId xmlns:a16="http://schemas.microsoft.com/office/drawing/2014/main" id="{717018D8-2D4F-4CEC-AE82-3173B50B8F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341E185-A662-4FCF-AA95-775BBB54A1AA}"/>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586274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26418-14B8-4B8A-92CE-45E193523E5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291DB26-B3EA-4790-B008-2C969B4B971B}"/>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92F81EC-D652-4808-B4A6-58FE127A7A5C}"/>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5" name="Footer Placeholder 4">
            <a:extLst>
              <a:ext uri="{FF2B5EF4-FFF2-40B4-BE49-F238E27FC236}">
                <a16:creationId xmlns:a16="http://schemas.microsoft.com/office/drawing/2014/main" id="{266B70B4-A955-4341-AF59-B9DD13C432D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46FFB6C-D666-4F17-9BB4-FEBD5D6BAA0E}"/>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3940301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E7663FF-0117-45F3-9402-DD7263281C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8F1B877-51F4-4B93-9CD7-760A49E5619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08BE0E-7745-4CD9-9109-99C1B3A142AD}"/>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5" name="Footer Placeholder 4">
            <a:extLst>
              <a:ext uri="{FF2B5EF4-FFF2-40B4-BE49-F238E27FC236}">
                <a16:creationId xmlns:a16="http://schemas.microsoft.com/office/drawing/2014/main" id="{493D0707-A36B-4590-AF67-A853D9A0420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401512B-205D-49DA-B0C8-B1AC51503ACA}"/>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2894266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E52D3-4330-4DCD-BC63-402CD6B8C11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607EEEF-9E63-4451-A933-FBA3F78EFE01}"/>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AEFFF0-7DC7-4306-9346-75B33C23502C}"/>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5" name="Footer Placeholder 4">
            <a:extLst>
              <a:ext uri="{FF2B5EF4-FFF2-40B4-BE49-F238E27FC236}">
                <a16:creationId xmlns:a16="http://schemas.microsoft.com/office/drawing/2014/main" id="{F4B49E05-FAF3-4632-8489-7069217D46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4C8C766-82E1-4DE7-AD5A-1641252FEDE7}"/>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3646721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763E7-6E8D-47D9-8D6E-2C32182C2B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0A76414-1FC5-4393-89F5-E80294F8D0F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E283BF5-1F7E-4F66-8485-B925D79E3088}"/>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5" name="Footer Placeholder 4">
            <a:extLst>
              <a:ext uri="{FF2B5EF4-FFF2-40B4-BE49-F238E27FC236}">
                <a16:creationId xmlns:a16="http://schemas.microsoft.com/office/drawing/2014/main" id="{4C20B016-4862-451A-B8F9-E3A71DF299B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FB8AF6-EC8E-4342-A6D1-650D5A11FCF4}"/>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21503941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D9094-8670-47F6-A718-DB03E1C78D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1DB62A4-56FB-4B38-989C-1269F64E50A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5A24FFC-F439-4822-B8E0-A8C78C7A4EE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DA78CEAF-9848-4F89-B788-9DBFCAE50194}"/>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6" name="Footer Placeholder 5">
            <a:extLst>
              <a:ext uri="{FF2B5EF4-FFF2-40B4-BE49-F238E27FC236}">
                <a16:creationId xmlns:a16="http://schemas.microsoft.com/office/drawing/2014/main" id="{8687338B-BCA7-4AD5-A64A-D2F1FDF6C72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1384F49-2AD0-440F-B798-71E95CE1E155}"/>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1830630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4824E-9BEA-46D2-BCF7-966EE16EA11E}"/>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82D768C-4F2C-403B-957E-450AC7AA2E6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52D288B-574A-464A-8D8A-830CE2A5E47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2428B0-B754-4DAA-A922-5AAF7A02DC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1E0F1BC-D786-456C-AF12-8B30A92E003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A8A31A1-0F2F-492F-A99E-AC46CF3CE4FD}"/>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8" name="Footer Placeholder 7">
            <a:extLst>
              <a:ext uri="{FF2B5EF4-FFF2-40B4-BE49-F238E27FC236}">
                <a16:creationId xmlns:a16="http://schemas.microsoft.com/office/drawing/2014/main" id="{7806AFF8-8B27-4DD1-8F6C-3B33150ADF6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9B06D44-AB41-4D5C-A0E4-B188AF19C094}"/>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658757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E73D45-DB71-496E-BA07-C920ADC18178}"/>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DB5CE02-C426-4A96-BB35-5A130839EDA6}"/>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4" name="Footer Placeholder 3">
            <a:extLst>
              <a:ext uri="{FF2B5EF4-FFF2-40B4-BE49-F238E27FC236}">
                <a16:creationId xmlns:a16="http://schemas.microsoft.com/office/drawing/2014/main" id="{B864449A-304A-4CE8-A03A-D1FAEF17B4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205E3D-64B9-4BC0-9183-00AC9B643786}"/>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550874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B1E1C0-AF50-4C9C-9883-D5F2CF43FDDE}"/>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3" name="Footer Placeholder 2">
            <a:extLst>
              <a:ext uri="{FF2B5EF4-FFF2-40B4-BE49-F238E27FC236}">
                <a16:creationId xmlns:a16="http://schemas.microsoft.com/office/drawing/2014/main" id="{F6F1FF35-430C-409A-946F-A2C11914067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3D7216A-7B96-499E-BADA-9D4A07353A5C}"/>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872107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300D8-BE7B-4EDF-BDA3-34BE5D573A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03CBD5A-A517-456E-85A3-1D3D66818F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784A9C9-A187-4A81-A60C-EE011CEC5A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710B72D-7023-4E68-A42A-F1C9EFF2D469}"/>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6" name="Footer Placeholder 5">
            <a:extLst>
              <a:ext uri="{FF2B5EF4-FFF2-40B4-BE49-F238E27FC236}">
                <a16:creationId xmlns:a16="http://schemas.microsoft.com/office/drawing/2014/main" id="{956E4383-9D58-42C5-A272-E68EED8B2A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F7C98E2-54D5-44B3-ABA1-9AE0E5B1F969}"/>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1791583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0091D-E598-48D4-BB7B-A14135AEC5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3CB5219-2846-43AF-A470-F87F23D473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FF0F7DE-34BD-4E26-81AF-24C8689727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E75D55F-0EC3-4904-9A95-8DF967FD7C3E}"/>
              </a:ext>
            </a:extLst>
          </p:cNvPr>
          <p:cNvSpPr>
            <a:spLocks noGrp="1"/>
          </p:cNvSpPr>
          <p:nvPr>
            <p:ph type="dt" sz="half" idx="10"/>
          </p:nvPr>
        </p:nvSpPr>
        <p:spPr/>
        <p:txBody>
          <a:bodyPr/>
          <a:lstStyle/>
          <a:p>
            <a:fld id="{53F03678-67F9-498E-A09D-7A4A74EDAC38}" type="datetimeFigureOut">
              <a:rPr lang="en-GB" smtClean="0"/>
              <a:t>09/10/2018</a:t>
            </a:fld>
            <a:endParaRPr lang="en-GB"/>
          </a:p>
        </p:txBody>
      </p:sp>
      <p:sp>
        <p:nvSpPr>
          <p:cNvPr id="6" name="Footer Placeholder 5">
            <a:extLst>
              <a:ext uri="{FF2B5EF4-FFF2-40B4-BE49-F238E27FC236}">
                <a16:creationId xmlns:a16="http://schemas.microsoft.com/office/drawing/2014/main" id="{659AAD19-086A-4380-BC92-E0A0395BE38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4229FCB-1FB8-415E-9EEE-B5C2C8AEA1C6}"/>
              </a:ext>
            </a:extLst>
          </p:cNvPr>
          <p:cNvSpPr>
            <a:spLocks noGrp="1"/>
          </p:cNvSpPr>
          <p:nvPr>
            <p:ph type="sldNum" sz="quarter" idx="12"/>
          </p:nvPr>
        </p:nvSpPr>
        <p:spPr/>
        <p:txBody>
          <a:bodyPr/>
          <a:lstStyle/>
          <a:p>
            <a:fld id="{B0C549ED-E847-4346-B9C2-D3EA45EA9429}" type="slidenum">
              <a:rPr lang="en-GB" smtClean="0"/>
              <a:t>‹#›</a:t>
            </a:fld>
            <a:endParaRPr lang="en-GB"/>
          </a:p>
        </p:txBody>
      </p:sp>
    </p:spTree>
    <p:extLst>
      <p:ext uri="{BB962C8B-B14F-4D97-AF65-F5344CB8AC3E}">
        <p14:creationId xmlns:p14="http://schemas.microsoft.com/office/powerpoint/2010/main" val="472774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09B05D-58F8-4D53-940A-BC7F5DDD6B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5881453-B004-4989-A678-47EBBCDDB39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0415D0-438C-4454-AAC8-849CDD956B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F03678-67F9-498E-A09D-7A4A74EDAC38}" type="datetimeFigureOut">
              <a:rPr lang="en-GB" smtClean="0"/>
              <a:t>09/10/2018</a:t>
            </a:fld>
            <a:endParaRPr lang="en-GB"/>
          </a:p>
        </p:txBody>
      </p:sp>
      <p:sp>
        <p:nvSpPr>
          <p:cNvPr id="5" name="Footer Placeholder 4">
            <a:extLst>
              <a:ext uri="{FF2B5EF4-FFF2-40B4-BE49-F238E27FC236}">
                <a16:creationId xmlns:a16="http://schemas.microsoft.com/office/drawing/2014/main" id="{1E0C0FAB-DB4C-4DF4-9653-EF96ABA61FE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37BD5F0-8676-4FBD-AB5E-BE33C3C449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C549ED-E847-4346-B9C2-D3EA45EA9429}" type="slidenum">
              <a:rPr lang="en-GB" smtClean="0"/>
              <a:t>‹#›</a:t>
            </a:fld>
            <a:endParaRPr lang="en-GB"/>
          </a:p>
        </p:txBody>
      </p:sp>
    </p:spTree>
    <p:extLst>
      <p:ext uri="{BB962C8B-B14F-4D97-AF65-F5344CB8AC3E}">
        <p14:creationId xmlns:p14="http://schemas.microsoft.com/office/powerpoint/2010/main" val="6900816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06B752-CF6C-4806-A57F-1896F21E01BB}"/>
              </a:ext>
            </a:extLst>
          </p:cNvPr>
          <p:cNvSpPr>
            <a:spLocks noGrp="1"/>
          </p:cNvSpPr>
          <p:nvPr>
            <p:ph type="title"/>
          </p:nvPr>
        </p:nvSpPr>
        <p:spPr>
          <a:xfrm>
            <a:off x="839788" y="1020930"/>
            <a:ext cx="3932237" cy="4474347"/>
          </a:xfrm>
        </p:spPr>
        <p:txBody>
          <a:bodyPr>
            <a:normAutofit fontScale="90000"/>
          </a:bodyPr>
          <a:lstStyle/>
          <a:p>
            <a:br>
              <a:rPr lang="en-GB" b="1" dirty="0">
                <a:solidFill>
                  <a:srgbClr val="0070C0"/>
                </a:solidFill>
              </a:rPr>
            </a:br>
            <a:br>
              <a:rPr lang="en-GB" b="1" dirty="0">
                <a:solidFill>
                  <a:srgbClr val="0070C0"/>
                </a:solidFill>
              </a:rPr>
            </a:br>
            <a:br>
              <a:rPr lang="en-GB" dirty="0">
                <a:solidFill>
                  <a:srgbClr val="0070C0"/>
                </a:solidFill>
              </a:rPr>
            </a:br>
            <a:br>
              <a:rPr lang="en-GB" dirty="0">
                <a:solidFill>
                  <a:srgbClr val="0070C0"/>
                </a:solidFill>
              </a:rPr>
            </a:br>
            <a:br>
              <a:rPr lang="en-GB" dirty="0">
                <a:solidFill>
                  <a:srgbClr val="0070C0"/>
                </a:solidFill>
              </a:rPr>
            </a:br>
            <a:br>
              <a:rPr lang="en-GB" dirty="0">
                <a:solidFill>
                  <a:srgbClr val="0070C0"/>
                </a:solidFill>
              </a:rPr>
            </a:br>
            <a:br>
              <a:rPr lang="en-GB" b="1" dirty="0">
                <a:solidFill>
                  <a:srgbClr val="0070C0"/>
                </a:solidFill>
              </a:rPr>
            </a:br>
            <a:br>
              <a:rPr lang="en-GB" b="1" dirty="0">
                <a:solidFill>
                  <a:srgbClr val="0070C0"/>
                </a:solidFill>
              </a:rPr>
            </a:br>
            <a:br>
              <a:rPr lang="en-GB" sz="1100" b="1" dirty="0">
                <a:solidFill>
                  <a:srgbClr val="0070C0"/>
                </a:solidFill>
              </a:rPr>
            </a:br>
            <a:br>
              <a:rPr lang="en-GB" sz="1100" b="1" dirty="0">
                <a:solidFill>
                  <a:srgbClr val="0070C0"/>
                </a:solidFill>
              </a:rPr>
            </a:br>
            <a:br>
              <a:rPr lang="en-GB" sz="1100" b="1" dirty="0">
                <a:solidFill>
                  <a:srgbClr val="0070C0"/>
                </a:solidFill>
              </a:rPr>
            </a:br>
            <a:r>
              <a:rPr lang="en-GB" sz="1600" b="1" dirty="0">
                <a:solidFill>
                  <a:srgbClr val="0070C0"/>
                </a:solidFill>
              </a:rPr>
              <a:t>15:15hrs-17:15hrs SATURDAY 13 OCTOBER 2018</a:t>
            </a:r>
            <a:br>
              <a:rPr lang="en-GB" sz="1100" b="1" dirty="0">
                <a:solidFill>
                  <a:srgbClr val="0070C0"/>
                </a:solidFill>
              </a:rPr>
            </a:br>
            <a:br>
              <a:rPr lang="en-GB" sz="1100" b="1" dirty="0">
                <a:solidFill>
                  <a:srgbClr val="0070C0"/>
                </a:solidFill>
              </a:rPr>
            </a:br>
            <a:br>
              <a:rPr lang="en-GB" sz="1100" b="1" dirty="0">
                <a:solidFill>
                  <a:srgbClr val="0070C0"/>
                </a:solidFill>
              </a:rPr>
            </a:br>
            <a:r>
              <a:rPr lang="en-GB" sz="1800" b="1" dirty="0">
                <a:solidFill>
                  <a:srgbClr val="0070C0"/>
                </a:solidFill>
              </a:rPr>
              <a:t>18</a:t>
            </a:r>
            <a:r>
              <a:rPr lang="en-GB" sz="1800" b="1" baseline="30000" dirty="0">
                <a:solidFill>
                  <a:srgbClr val="0070C0"/>
                </a:solidFill>
              </a:rPr>
              <a:t>th</a:t>
            </a:r>
            <a:r>
              <a:rPr lang="en-GB" sz="1100" b="1" dirty="0">
                <a:solidFill>
                  <a:srgbClr val="0070C0"/>
                </a:solidFill>
              </a:rPr>
              <a:t> </a:t>
            </a:r>
            <a:r>
              <a:rPr lang="en-GB" sz="1800" b="1" dirty="0">
                <a:solidFill>
                  <a:srgbClr val="0070C0"/>
                </a:solidFill>
              </a:rPr>
              <a:t>Meeting of the</a:t>
            </a:r>
            <a:br>
              <a:rPr lang="en-GB" sz="1800" b="1" dirty="0">
                <a:solidFill>
                  <a:srgbClr val="0070C0"/>
                </a:solidFill>
              </a:rPr>
            </a:br>
            <a:r>
              <a:rPr lang="en-GB" sz="1800" b="1" dirty="0">
                <a:solidFill>
                  <a:srgbClr val="0070C0"/>
                </a:solidFill>
              </a:rPr>
              <a:t>AIDA Climate &amp; Catastrophic Events </a:t>
            </a:r>
            <a:br>
              <a:rPr lang="en-GB" sz="1800" b="1" dirty="0">
                <a:solidFill>
                  <a:srgbClr val="0070C0"/>
                </a:solidFill>
              </a:rPr>
            </a:br>
            <a:r>
              <a:rPr lang="en-GB" sz="1800" b="1" dirty="0">
                <a:solidFill>
                  <a:srgbClr val="0070C0"/>
                </a:solidFill>
              </a:rPr>
              <a:t>Working Party </a:t>
            </a:r>
            <a:br>
              <a:rPr lang="en-GB" sz="1800" b="1" dirty="0">
                <a:solidFill>
                  <a:srgbClr val="0070C0"/>
                </a:solidFill>
              </a:rPr>
            </a:br>
            <a:br>
              <a:rPr lang="en-GB" sz="1800" b="1" dirty="0">
                <a:solidFill>
                  <a:srgbClr val="0070C0"/>
                </a:solidFill>
              </a:rPr>
            </a:br>
            <a:r>
              <a:rPr lang="en-GB" dirty="0">
                <a:solidFill>
                  <a:srgbClr val="92D050"/>
                </a:solidFill>
              </a:rPr>
              <a:t>Legal Issues for Protection Gap Entities and Catastrophic Risk</a:t>
            </a:r>
            <a:br>
              <a:rPr lang="en-GB" dirty="0">
                <a:solidFill>
                  <a:srgbClr val="0070C0"/>
                </a:solidFill>
              </a:rPr>
            </a:br>
            <a:br>
              <a:rPr lang="en-GB" dirty="0"/>
            </a:br>
            <a:br>
              <a:rPr lang="en-GB" sz="1800" dirty="0">
                <a:solidFill>
                  <a:srgbClr val="0070C0"/>
                </a:solidFill>
              </a:rPr>
            </a:br>
            <a:br>
              <a:rPr lang="en-GB" dirty="0">
                <a:solidFill>
                  <a:srgbClr val="0070C0"/>
                </a:solidFill>
              </a:rPr>
            </a:br>
            <a:endParaRPr lang="en-GB" dirty="0"/>
          </a:p>
        </p:txBody>
      </p:sp>
      <p:pic>
        <p:nvPicPr>
          <p:cNvPr id="8" name="Content Placeholder 7">
            <a:extLst>
              <a:ext uri="{FF2B5EF4-FFF2-40B4-BE49-F238E27FC236}">
                <a16:creationId xmlns:a16="http://schemas.microsoft.com/office/drawing/2014/main" id="{EF7F667E-10DF-45F9-813A-3701D9EFA56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2423604"/>
            <a:ext cx="5723116" cy="2112885"/>
          </a:xfrm>
        </p:spPr>
      </p:pic>
      <p:sp>
        <p:nvSpPr>
          <p:cNvPr id="6" name="Text Placeholder 5">
            <a:extLst>
              <a:ext uri="{FF2B5EF4-FFF2-40B4-BE49-F238E27FC236}">
                <a16:creationId xmlns:a16="http://schemas.microsoft.com/office/drawing/2014/main" id="{0B82D794-A64E-44BB-BEDD-3C762A58F37C}"/>
              </a:ext>
            </a:extLst>
          </p:cNvPr>
          <p:cNvSpPr>
            <a:spLocks noGrp="1"/>
          </p:cNvSpPr>
          <p:nvPr>
            <p:ph type="body" sz="half" idx="2"/>
          </p:nvPr>
        </p:nvSpPr>
        <p:spPr>
          <a:xfrm>
            <a:off x="839788" y="3897296"/>
            <a:ext cx="3932237" cy="1971691"/>
          </a:xfrm>
        </p:spPr>
        <p:txBody>
          <a:bodyPr/>
          <a:lstStyle/>
          <a:p>
            <a:endParaRPr lang="en-GB" b="1" dirty="0">
              <a:solidFill>
                <a:srgbClr val="0070C0"/>
              </a:solidFill>
            </a:endParaRPr>
          </a:p>
          <a:p>
            <a:endParaRPr lang="en-GB" b="1" dirty="0">
              <a:solidFill>
                <a:srgbClr val="0070C0"/>
              </a:solidFill>
            </a:endParaRPr>
          </a:p>
          <a:p>
            <a:br>
              <a:rPr lang="en-GB" dirty="0">
                <a:solidFill>
                  <a:srgbClr val="0070C0"/>
                </a:solidFill>
              </a:rPr>
            </a:br>
            <a:r>
              <a:rPr lang="en-GB" b="1" dirty="0">
                <a:solidFill>
                  <a:srgbClr val="0070C0"/>
                </a:solidFill>
              </a:rPr>
              <a:t>Tim Hardy</a:t>
            </a:r>
            <a:r>
              <a:rPr lang="en-GB" dirty="0">
                <a:solidFill>
                  <a:srgbClr val="0070C0"/>
                </a:solidFill>
              </a:rPr>
              <a:t>, London/UK</a:t>
            </a:r>
            <a:br>
              <a:rPr lang="en-GB" dirty="0">
                <a:solidFill>
                  <a:srgbClr val="0070C0"/>
                </a:solidFill>
              </a:rPr>
            </a:br>
            <a:r>
              <a:rPr lang="en-GB" dirty="0">
                <a:solidFill>
                  <a:srgbClr val="0070C0"/>
                </a:solidFill>
              </a:rPr>
              <a:t>Chairman, AIDA Climate &amp; Catastrophic Events WP</a:t>
            </a:r>
            <a:br>
              <a:rPr lang="en-GB" dirty="0">
                <a:solidFill>
                  <a:srgbClr val="0070C0"/>
                </a:solidFill>
              </a:rPr>
            </a:br>
            <a:endParaRPr lang="en-GB" dirty="0"/>
          </a:p>
        </p:txBody>
      </p:sp>
    </p:spTree>
    <p:extLst>
      <p:ext uri="{BB962C8B-B14F-4D97-AF65-F5344CB8AC3E}">
        <p14:creationId xmlns:p14="http://schemas.microsoft.com/office/powerpoint/2010/main" val="3649231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a:xfrm>
            <a:off x="839788" y="2130641"/>
            <a:ext cx="3932237" cy="3738347"/>
          </a:xfrm>
        </p:spPr>
        <p:txBody>
          <a:bodyPr>
            <a:normAutofit/>
          </a:bodyPr>
          <a:lstStyle/>
          <a:p>
            <a:endParaRPr lang="en-GB" sz="1400" dirty="0">
              <a:solidFill>
                <a:srgbClr val="0070C0"/>
              </a:solidFill>
            </a:endParaRPr>
          </a:p>
          <a:p>
            <a:r>
              <a:rPr lang="en-GB" sz="1400" b="1" dirty="0">
                <a:solidFill>
                  <a:srgbClr val="0070C0"/>
                </a:solidFill>
              </a:rPr>
              <a:t>“</a:t>
            </a:r>
            <a:r>
              <a:rPr lang="en-GB" sz="1400" b="1" i="1" dirty="0">
                <a:solidFill>
                  <a:srgbClr val="0070C0"/>
                </a:solidFill>
              </a:rPr>
              <a:t>Between State and Market: Protection Gap Entities and Catastrophic Risk</a:t>
            </a:r>
            <a:r>
              <a:rPr lang="en-GB" sz="1400" b="1" dirty="0">
                <a:solidFill>
                  <a:srgbClr val="0070C0"/>
                </a:solidFill>
              </a:rPr>
              <a:t>”  </a:t>
            </a:r>
          </a:p>
          <a:p>
            <a:r>
              <a:rPr lang="en-GB" sz="1200" b="1" dirty="0">
                <a:solidFill>
                  <a:srgbClr val="0070C0"/>
                </a:solidFill>
              </a:rPr>
              <a:t>(2) Do PGEs reduce or even exacerbate the Protection Gap? </a:t>
            </a:r>
          </a:p>
          <a:p>
            <a:pPr marL="171450" indent="-171450">
              <a:buFont typeface="Arial" panose="020B0604020202020204" pitchFamily="34" charset="0"/>
              <a:buChar char="•"/>
            </a:pPr>
            <a:r>
              <a:rPr lang="en-GB" sz="1200" dirty="0">
                <a:solidFill>
                  <a:srgbClr val="0070C0"/>
                </a:solidFill>
              </a:rPr>
              <a:t>Paradox: creation of PGE is often a short-term political solution to specific problem.</a:t>
            </a:r>
          </a:p>
          <a:p>
            <a:pPr marL="171450" indent="-171450">
              <a:buFont typeface="Arial" panose="020B0604020202020204" pitchFamily="34" charset="0"/>
              <a:buChar char="•"/>
            </a:pPr>
            <a:r>
              <a:rPr lang="en-GB" sz="1200" dirty="0">
                <a:solidFill>
                  <a:srgbClr val="0070C0"/>
                </a:solidFill>
              </a:rPr>
              <a:t>Underlying causes of gap overlooked/ignored.</a:t>
            </a:r>
          </a:p>
          <a:p>
            <a:pPr marL="171450" indent="-171450">
              <a:buFont typeface="Arial" panose="020B0604020202020204" pitchFamily="34" charset="0"/>
              <a:buChar char="•"/>
            </a:pPr>
            <a:r>
              <a:rPr lang="en-GB" sz="1200" dirty="0">
                <a:solidFill>
                  <a:srgbClr val="0070C0"/>
                </a:solidFill>
              </a:rPr>
              <a:t>Later different problems not solved/addressed unless PGE allowed to adapt/evolve.</a:t>
            </a:r>
          </a:p>
          <a:p>
            <a:pPr marL="171450" indent="-171450">
              <a:buFont typeface="Arial" panose="020B0604020202020204" pitchFamily="34" charset="0"/>
              <a:buChar char="•"/>
            </a:pPr>
            <a:r>
              <a:rPr lang="en-GB" sz="1200" dirty="0">
                <a:solidFill>
                  <a:srgbClr val="0070C0"/>
                </a:solidFill>
              </a:rPr>
              <a:t>Resistance to expansion of remit - mismatch between expectations and scope – success of PGE not same as solving of problems</a:t>
            </a:r>
          </a:p>
          <a:p>
            <a:pPr marL="171450" indent="-171450">
              <a:buFont typeface="Arial" panose="020B0604020202020204" pitchFamily="34" charset="0"/>
              <a:buChar char="•"/>
            </a:pPr>
            <a:r>
              <a:rPr lang="en-GB" sz="1200" dirty="0">
                <a:solidFill>
                  <a:srgbClr val="0070C0"/>
                </a:solidFill>
              </a:rPr>
              <a:t>Solving one problem can create another – e.g.  suggestion that US National Flood Insurance Program increased moral hazard – more flood plain developments</a:t>
            </a:r>
          </a:p>
          <a:p>
            <a:pPr marL="228600" indent="-228600">
              <a:buFont typeface="Arial" panose="020B0604020202020204" pitchFamily="34" charset="0"/>
              <a:buChar char="•"/>
            </a:pPr>
            <a:endParaRPr lang="en-GB" sz="1200" dirty="0">
              <a:solidFill>
                <a:srgbClr val="0070C0"/>
              </a:solidFill>
            </a:endParaRPr>
          </a:p>
          <a:p>
            <a:endParaRPr lang="en-GB" sz="1200" dirty="0">
              <a:solidFill>
                <a:srgbClr val="0070C0"/>
              </a:solidFill>
            </a:endParaRPr>
          </a:p>
          <a:p>
            <a:endParaRPr lang="en-GB" sz="1200" dirty="0">
              <a:solidFill>
                <a:srgbClr val="0070C0"/>
              </a:solidFill>
            </a:endParaRPr>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2791401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a:xfrm>
            <a:off x="839788" y="2130641"/>
            <a:ext cx="3932237" cy="3738347"/>
          </a:xfrm>
        </p:spPr>
        <p:txBody>
          <a:bodyPr>
            <a:normAutofit/>
          </a:bodyPr>
          <a:lstStyle/>
          <a:p>
            <a:endParaRPr lang="en-GB" sz="1400" dirty="0">
              <a:solidFill>
                <a:srgbClr val="0070C0"/>
              </a:solidFill>
            </a:endParaRPr>
          </a:p>
          <a:p>
            <a:r>
              <a:rPr lang="en-GB" sz="1400" b="1" dirty="0">
                <a:solidFill>
                  <a:srgbClr val="0070C0"/>
                </a:solidFill>
              </a:rPr>
              <a:t>“</a:t>
            </a:r>
            <a:r>
              <a:rPr lang="en-GB" sz="1400" b="1" i="1" dirty="0">
                <a:solidFill>
                  <a:srgbClr val="0070C0"/>
                </a:solidFill>
              </a:rPr>
              <a:t>Between State and Market: Protection Gap Entities and Catastrophic Risk</a:t>
            </a:r>
            <a:r>
              <a:rPr lang="en-GB" sz="1400" b="1" dirty="0">
                <a:solidFill>
                  <a:srgbClr val="0070C0"/>
                </a:solidFill>
              </a:rPr>
              <a:t>”  </a:t>
            </a:r>
          </a:p>
          <a:p>
            <a:r>
              <a:rPr lang="en-GB" sz="1200" b="1" dirty="0">
                <a:solidFill>
                  <a:srgbClr val="0070C0"/>
                </a:solidFill>
              </a:rPr>
              <a:t>(2) Do PGEs reduce or even exacerbate the Protection Gap? </a:t>
            </a:r>
          </a:p>
          <a:p>
            <a:r>
              <a:rPr lang="en-GB" sz="1200" b="1" dirty="0">
                <a:solidFill>
                  <a:srgbClr val="0070C0"/>
                </a:solidFill>
              </a:rPr>
              <a:t>Recommendations:</a:t>
            </a:r>
          </a:p>
          <a:p>
            <a:pPr marL="171450" indent="-171450">
              <a:buFont typeface="Arial" panose="020B0604020202020204" pitchFamily="34" charset="0"/>
              <a:buChar char="•"/>
            </a:pPr>
            <a:r>
              <a:rPr lang="en-GB" sz="1200" dirty="0">
                <a:solidFill>
                  <a:srgbClr val="0070C0"/>
                </a:solidFill>
              </a:rPr>
              <a:t>Better communication of remit/success + building of other forms of resilience</a:t>
            </a:r>
          </a:p>
          <a:p>
            <a:pPr marL="171450" indent="-171450">
              <a:buFont typeface="Arial" panose="020B0604020202020204" pitchFamily="34" charset="0"/>
              <a:buChar char="•"/>
            </a:pPr>
            <a:r>
              <a:rPr lang="en-GB" sz="1200" dirty="0">
                <a:solidFill>
                  <a:srgbClr val="0070C0"/>
                </a:solidFill>
              </a:rPr>
              <a:t>Create closer ties between financial and physical resilience measures </a:t>
            </a:r>
          </a:p>
          <a:p>
            <a:pPr marL="171450" indent="-171450">
              <a:buFont typeface="Arial" panose="020B0604020202020204" pitchFamily="34" charset="0"/>
              <a:buChar char="•"/>
            </a:pPr>
            <a:r>
              <a:rPr lang="en-GB" sz="1200" dirty="0">
                <a:solidFill>
                  <a:srgbClr val="0070C0"/>
                </a:solidFill>
              </a:rPr>
              <a:t>Evolve policy dialogue with regular review of finite lifespan of PGE</a:t>
            </a:r>
          </a:p>
          <a:p>
            <a:pPr lvl="1"/>
            <a:r>
              <a:rPr lang="en-GB" sz="1000" dirty="0">
                <a:solidFill>
                  <a:srgbClr val="0070C0"/>
                </a:solidFill>
              </a:rPr>
              <a:t>e.g. Flood Re designed for just 25 years – Climate Change seems sure to bring ever-greater demands</a:t>
            </a:r>
          </a:p>
          <a:p>
            <a:pPr lvl="1"/>
            <a:r>
              <a:rPr lang="en-GB" sz="1000" dirty="0">
                <a:solidFill>
                  <a:srgbClr val="0070C0"/>
                </a:solidFill>
              </a:rPr>
              <a:t>Rather than wait for major disaster to react with a new PGE better to create/extend as new challenges manifest </a:t>
            </a:r>
          </a:p>
          <a:p>
            <a:pPr marL="628650" lvl="1" indent="-171450">
              <a:buFont typeface="Arial" panose="020B0604020202020204" pitchFamily="34" charset="0"/>
              <a:buChar char="•"/>
            </a:pPr>
            <a:endParaRPr lang="en-GB" sz="1000" dirty="0">
              <a:solidFill>
                <a:srgbClr val="0070C0"/>
              </a:solidFill>
            </a:endParaRPr>
          </a:p>
          <a:p>
            <a:endParaRPr lang="en-GB" sz="1200" dirty="0">
              <a:solidFill>
                <a:srgbClr val="0070C0"/>
              </a:solidFill>
            </a:endParaRPr>
          </a:p>
          <a:p>
            <a:endParaRPr lang="en-GB" sz="1200" dirty="0">
              <a:solidFill>
                <a:srgbClr val="0070C0"/>
              </a:solidFill>
            </a:endParaRPr>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2472591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a:xfrm>
            <a:off x="839788" y="2130641"/>
            <a:ext cx="3932237" cy="3738347"/>
          </a:xfrm>
        </p:spPr>
        <p:txBody>
          <a:bodyPr>
            <a:normAutofit/>
          </a:bodyPr>
          <a:lstStyle/>
          <a:p>
            <a:endParaRPr lang="en-GB" sz="1400" dirty="0">
              <a:solidFill>
                <a:srgbClr val="0070C0"/>
              </a:solidFill>
            </a:endParaRPr>
          </a:p>
          <a:p>
            <a:r>
              <a:rPr lang="en-GB" sz="1400" b="1" dirty="0">
                <a:solidFill>
                  <a:srgbClr val="0070C0"/>
                </a:solidFill>
              </a:rPr>
              <a:t>“</a:t>
            </a:r>
            <a:r>
              <a:rPr lang="en-GB" sz="1400" b="1" i="1" dirty="0">
                <a:solidFill>
                  <a:srgbClr val="0070C0"/>
                </a:solidFill>
              </a:rPr>
              <a:t>Between State and Market: Protection Gap Entities and Catastrophic Risk</a:t>
            </a:r>
            <a:r>
              <a:rPr lang="en-GB" sz="1400" b="1" dirty="0">
                <a:solidFill>
                  <a:srgbClr val="0070C0"/>
                </a:solidFill>
              </a:rPr>
              <a:t>”  </a:t>
            </a:r>
          </a:p>
          <a:p>
            <a:r>
              <a:rPr lang="en-GB" sz="1200" b="1" dirty="0">
                <a:solidFill>
                  <a:srgbClr val="0070C0"/>
                </a:solidFill>
              </a:rPr>
              <a:t>Conclusions: </a:t>
            </a:r>
          </a:p>
          <a:p>
            <a:pPr marL="171450" indent="-171450">
              <a:buFont typeface="Arial" panose="020B0604020202020204" pitchFamily="34" charset="0"/>
              <a:buChar char="•"/>
            </a:pPr>
            <a:r>
              <a:rPr lang="en-GB" sz="1200" dirty="0">
                <a:solidFill>
                  <a:srgbClr val="0070C0"/>
                </a:solidFill>
              </a:rPr>
              <a:t>Greater awareness needed to compare/contrast  different types of PGEs and strengths/suitability for local regional/country needs </a:t>
            </a:r>
          </a:p>
          <a:p>
            <a:pPr marL="171450" indent="-171450">
              <a:buFont typeface="Arial" panose="020B0604020202020204" pitchFamily="34" charset="0"/>
              <a:buChar char="•"/>
            </a:pPr>
            <a:r>
              <a:rPr lang="en-GB" sz="1200" dirty="0">
                <a:solidFill>
                  <a:srgbClr val="0070C0"/>
                </a:solidFill>
              </a:rPr>
              <a:t>Need to study different sharing/distribution/reduction of risk positioning with private insurance markets and governments  to avoid mismatches in expectations</a:t>
            </a:r>
          </a:p>
          <a:p>
            <a:pPr marL="171450" indent="-171450">
              <a:buFont typeface="Arial" panose="020B0604020202020204" pitchFamily="34" charset="0"/>
              <a:buChar char="•"/>
            </a:pPr>
            <a:r>
              <a:rPr lang="en-GB" sz="1200" dirty="0">
                <a:solidFill>
                  <a:srgbClr val="0070C0"/>
                </a:solidFill>
              </a:rPr>
              <a:t>Identify how laws, liabilities and traditional insurance markets must evolve</a:t>
            </a:r>
            <a:endParaRPr lang="en-GB" sz="1000" dirty="0">
              <a:solidFill>
                <a:srgbClr val="0070C0"/>
              </a:solidFill>
            </a:endParaRPr>
          </a:p>
          <a:p>
            <a:pPr marL="171450" indent="-171450">
              <a:buFont typeface="Arial" panose="020B0604020202020204" pitchFamily="34" charset="0"/>
              <a:buChar char="•"/>
            </a:pPr>
            <a:r>
              <a:rPr lang="en-GB" sz="1200" dirty="0">
                <a:solidFill>
                  <a:srgbClr val="0070C0"/>
                </a:solidFill>
              </a:rPr>
              <a:t>Consider: (</a:t>
            </a:r>
            <a:r>
              <a:rPr lang="en-GB" sz="1200" dirty="0" err="1">
                <a:solidFill>
                  <a:srgbClr val="0070C0"/>
                </a:solidFill>
              </a:rPr>
              <a:t>i</a:t>
            </a:r>
            <a:r>
              <a:rPr lang="en-GB" sz="1200" dirty="0">
                <a:solidFill>
                  <a:srgbClr val="0070C0"/>
                </a:solidFill>
              </a:rPr>
              <a:t>) is it mandatory or voluntary insurance that needs to be secured long-term? (ii) can “new” protection gaps be met by evolving remits of existing PGEs? (iii) is liquidity enough for emerging economies? </a:t>
            </a:r>
          </a:p>
          <a:p>
            <a:endParaRPr lang="en-GB" sz="1200" dirty="0">
              <a:solidFill>
                <a:srgbClr val="0070C0"/>
              </a:solidFill>
            </a:endParaRPr>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34313053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p:txBody>
          <a:bodyPr>
            <a:normAutofit/>
          </a:bodyPr>
          <a:lstStyle/>
          <a:p>
            <a:endParaRPr lang="en-GB" sz="1400" dirty="0">
              <a:solidFill>
                <a:srgbClr val="0070C0"/>
              </a:solidFill>
            </a:endParaRPr>
          </a:p>
          <a:p>
            <a:r>
              <a:rPr lang="en-GB" sz="1400" b="1" i="1" dirty="0">
                <a:solidFill>
                  <a:srgbClr val="0070C0"/>
                </a:solidFill>
              </a:rPr>
              <a:t>“Flood Re Eligibility: Should the net be cast wider</a:t>
            </a:r>
            <a:r>
              <a:rPr lang="en-GB" sz="1400" b="1" dirty="0">
                <a:solidFill>
                  <a:srgbClr val="0070C0"/>
                </a:solidFill>
              </a:rPr>
              <a:t>?” </a:t>
            </a:r>
          </a:p>
          <a:p>
            <a:r>
              <a:rPr lang="en-GB" sz="1400" dirty="0">
                <a:solidFill>
                  <a:srgbClr val="0070C0"/>
                </a:solidFill>
              </a:rPr>
              <a:t>Rhys Llewelyn Jenkins, Cardiff University  - winner of the BILA Journal Article Prize for 2017</a:t>
            </a:r>
          </a:p>
          <a:p>
            <a:r>
              <a:rPr lang="en-GB" sz="1400" dirty="0">
                <a:solidFill>
                  <a:srgbClr val="0070C0"/>
                </a:solidFill>
              </a:rPr>
              <a:t>Assessing eligibility criteria adopted for this UK-based PGE in the context of the purposes of insurance law. </a:t>
            </a:r>
          </a:p>
          <a:p>
            <a:pPr algn="ctr"/>
            <a:r>
              <a:rPr lang="en-GB" sz="1400" dirty="0">
                <a:solidFill>
                  <a:srgbClr val="0070C0"/>
                </a:solidFill>
              </a:rPr>
              <a:t>&gt;&gt;&gt;&gt;&lt;&lt;&lt;&lt;</a:t>
            </a:r>
          </a:p>
          <a:p>
            <a:endParaRPr lang="en-GB" sz="1400" dirty="0">
              <a:solidFill>
                <a:srgbClr val="0070C0"/>
              </a:solidFill>
            </a:endParaRPr>
          </a:p>
          <a:p>
            <a:r>
              <a:rPr lang="en-GB" sz="1400" dirty="0">
                <a:solidFill>
                  <a:srgbClr val="0070C0"/>
                </a:solidFill>
              </a:rPr>
              <a:t>Particularly interesting consideration of role and relevance of consumer and commercial insurance law when eligibility for PGEs decided upon.</a:t>
            </a:r>
          </a:p>
          <a:p>
            <a:pPr marL="285750" indent="-285750">
              <a:buFont typeface="Arial" panose="020B0604020202020204" pitchFamily="34" charset="0"/>
              <a:buChar char="•"/>
            </a:pPr>
            <a:endParaRPr lang="en-GB" dirty="0"/>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224877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p:txBody>
          <a:bodyPr>
            <a:normAutofit/>
          </a:bodyPr>
          <a:lstStyle/>
          <a:p>
            <a:endParaRPr lang="en-GB" sz="1400" dirty="0">
              <a:solidFill>
                <a:srgbClr val="0070C0"/>
              </a:solidFill>
            </a:endParaRPr>
          </a:p>
          <a:p>
            <a:r>
              <a:rPr lang="en-GB" sz="1400" dirty="0">
                <a:solidFill>
                  <a:srgbClr val="0070C0"/>
                </a:solidFill>
              </a:rPr>
              <a:t>Purposes of Insurance Law? </a:t>
            </a:r>
          </a:p>
          <a:p>
            <a:pPr marL="285750" indent="-285750">
              <a:buFont typeface="Arial" panose="020B0604020202020204" pitchFamily="34" charset="0"/>
              <a:buChar char="•"/>
            </a:pPr>
            <a:r>
              <a:rPr lang="en-GB" sz="1400" dirty="0">
                <a:solidFill>
                  <a:srgbClr val="0070C0"/>
                </a:solidFill>
              </a:rPr>
              <a:t>Promoting equitable relations</a:t>
            </a:r>
          </a:p>
          <a:p>
            <a:pPr marL="285750" indent="-285750">
              <a:buFont typeface="Arial" panose="020B0604020202020204" pitchFamily="34" charset="0"/>
              <a:buChar char="•"/>
            </a:pPr>
            <a:r>
              <a:rPr lang="en-GB" sz="1400" dirty="0">
                <a:solidFill>
                  <a:srgbClr val="0070C0"/>
                </a:solidFill>
              </a:rPr>
              <a:t>Economic efficiency</a:t>
            </a:r>
          </a:p>
          <a:p>
            <a:pPr marL="285750" indent="-285750">
              <a:buFont typeface="Arial" panose="020B0604020202020204" pitchFamily="34" charset="0"/>
              <a:buChar char="•"/>
            </a:pPr>
            <a:r>
              <a:rPr lang="en-GB" sz="1400" dirty="0">
                <a:solidFill>
                  <a:srgbClr val="0070C0"/>
                </a:solidFill>
              </a:rPr>
              <a:t>Fair distribution of risk (“distributive justice”)</a:t>
            </a:r>
          </a:p>
          <a:p>
            <a:pPr marL="285750" indent="-285750">
              <a:buFont typeface="Arial" panose="020B0604020202020204" pitchFamily="34" charset="0"/>
              <a:buChar char="•"/>
            </a:pPr>
            <a:endParaRPr lang="en-GB" sz="1400" dirty="0">
              <a:solidFill>
                <a:srgbClr val="0070C0"/>
              </a:solidFill>
            </a:endParaRPr>
          </a:p>
          <a:p>
            <a:r>
              <a:rPr lang="en-GB" sz="1400" dirty="0">
                <a:solidFill>
                  <a:srgbClr val="0070C0"/>
                </a:solidFill>
              </a:rPr>
              <a:t>Test for remits and eligibility criteria of PGEs:</a:t>
            </a:r>
          </a:p>
          <a:p>
            <a:pPr marL="285750" indent="-285750">
              <a:buFont typeface="Arial" panose="020B0604020202020204" pitchFamily="34" charset="0"/>
              <a:buChar char="•"/>
            </a:pPr>
            <a:r>
              <a:rPr lang="en-GB" sz="1400" dirty="0">
                <a:solidFill>
                  <a:srgbClr val="0070C0"/>
                </a:solidFill>
              </a:rPr>
              <a:t>Permit principal purposes of insurance law to be met?</a:t>
            </a:r>
          </a:p>
          <a:p>
            <a:pPr marL="285750" indent="-285750">
              <a:buFont typeface="Arial" panose="020B0604020202020204" pitchFamily="34" charset="0"/>
              <a:buChar char="•"/>
            </a:pPr>
            <a:r>
              <a:rPr lang="en-GB" sz="1400" dirty="0">
                <a:solidFill>
                  <a:srgbClr val="0070C0"/>
                </a:solidFill>
              </a:rPr>
              <a:t>Are criteria enforceable and certain enough to be sufficiently free from dispute/unfairness?</a:t>
            </a:r>
          </a:p>
          <a:p>
            <a:pPr marL="285750" indent="-285750">
              <a:buFont typeface="Arial" panose="020B0604020202020204" pitchFamily="34" charset="0"/>
              <a:buChar char="•"/>
            </a:pPr>
            <a:r>
              <a:rPr lang="en-GB" sz="1400" dirty="0">
                <a:solidFill>
                  <a:srgbClr val="0070C0"/>
                </a:solidFill>
              </a:rPr>
              <a:t>Is underlying liability and regulatory and other law in step with needs addressed?</a:t>
            </a:r>
          </a:p>
          <a:p>
            <a:pPr marL="285750" indent="-285750">
              <a:buFont typeface="Arial" panose="020B0604020202020204" pitchFamily="34" charset="0"/>
              <a:buChar char="•"/>
            </a:pPr>
            <a:endParaRPr lang="en-GB" sz="1400" dirty="0">
              <a:solidFill>
                <a:srgbClr val="0070C0"/>
              </a:solidFill>
            </a:endParaRPr>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96976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206B752-CF6C-4806-A57F-1896F21E01BB}"/>
              </a:ext>
            </a:extLst>
          </p:cNvPr>
          <p:cNvSpPr>
            <a:spLocks noGrp="1"/>
          </p:cNvSpPr>
          <p:nvPr>
            <p:ph type="title"/>
          </p:nvPr>
        </p:nvSpPr>
        <p:spPr>
          <a:xfrm>
            <a:off x="839788" y="1020930"/>
            <a:ext cx="3932237" cy="4474347"/>
          </a:xfrm>
        </p:spPr>
        <p:txBody>
          <a:bodyPr>
            <a:normAutofit fontScale="90000"/>
          </a:bodyPr>
          <a:lstStyle/>
          <a:p>
            <a:br>
              <a:rPr lang="en-GB" b="1" dirty="0">
                <a:solidFill>
                  <a:srgbClr val="0070C0"/>
                </a:solidFill>
              </a:rPr>
            </a:br>
            <a:br>
              <a:rPr lang="en-GB" b="1" dirty="0">
                <a:solidFill>
                  <a:srgbClr val="0070C0"/>
                </a:solidFill>
              </a:rPr>
            </a:br>
            <a:br>
              <a:rPr lang="en-GB" dirty="0">
                <a:solidFill>
                  <a:srgbClr val="0070C0"/>
                </a:solidFill>
              </a:rPr>
            </a:br>
            <a:br>
              <a:rPr lang="en-GB" dirty="0">
                <a:solidFill>
                  <a:srgbClr val="0070C0"/>
                </a:solidFill>
              </a:rPr>
            </a:br>
            <a:br>
              <a:rPr lang="en-GB" dirty="0">
                <a:solidFill>
                  <a:srgbClr val="0070C0"/>
                </a:solidFill>
              </a:rPr>
            </a:br>
            <a:br>
              <a:rPr lang="en-GB" dirty="0">
                <a:solidFill>
                  <a:srgbClr val="0070C0"/>
                </a:solidFill>
              </a:rPr>
            </a:br>
            <a:br>
              <a:rPr lang="en-GB" b="1" dirty="0">
                <a:solidFill>
                  <a:srgbClr val="0070C0"/>
                </a:solidFill>
              </a:rPr>
            </a:br>
            <a:br>
              <a:rPr lang="en-GB" b="1" dirty="0">
                <a:solidFill>
                  <a:srgbClr val="0070C0"/>
                </a:solidFill>
              </a:rPr>
            </a:br>
            <a:br>
              <a:rPr lang="en-GB" sz="1100" b="1" dirty="0">
                <a:solidFill>
                  <a:srgbClr val="0070C0"/>
                </a:solidFill>
              </a:rPr>
            </a:br>
            <a:br>
              <a:rPr lang="en-GB" sz="1100" b="1" dirty="0">
                <a:solidFill>
                  <a:srgbClr val="0070C0"/>
                </a:solidFill>
              </a:rPr>
            </a:br>
            <a:br>
              <a:rPr lang="en-GB" sz="1100" b="1" dirty="0">
                <a:solidFill>
                  <a:srgbClr val="0070C0"/>
                </a:solidFill>
              </a:rPr>
            </a:br>
            <a:r>
              <a:rPr lang="en-GB" sz="1600" b="1" dirty="0">
                <a:solidFill>
                  <a:srgbClr val="0070C0"/>
                </a:solidFill>
              </a:rPr>
              <a:t>15:15hrs-17:15hrs SATURDAY 13 OCTOBER 2018</a:t>
            </a:r>
            <a:br>
              <a:rPr lang="en-GB" sz="1100" b="1" dirty="0">
                <a:solidFill>
                  <a:srgbClr val="0070C0"/>
                </a:solidFill>
              </a:rPr>
            </a:br>
            <a:br>
              <a:rPr lang="en-GB" sz="1100" b="1" dirty="0">
                <a:solidFill>
                  <a:srgbClr val="0070C0"/>
                </a:solidFill>
              </a:rPr>
            </a:br>
            <a:br>
              <a:rPr lang="en-GB" sz="1100" b="1" dirty="0">
                <a:solidFill>
                  <a:srgbClr val="0070C0"/>
                </a:solidFill>
              </a:rPr>
            </a:br>
            <a:r>
              <a:rPr lang="en-GB" sz="1800" b="1" dirty="0">
                <a:solidFill>
                  <a:srgbClr val="0070C0"/>
                </a:solidFill>
              </a:rPr>
              <a:t>18</a:t>
            </a:r>
            <a:r>
              <a:rPr lang="en-GB" sz="1800" b="1" baseline="30000" dirty="0">
                <a:solidFill>
                  <a:srgbClr val="0070C0"/>
                </a:solidFill>
              </a:rPr>
              <a:t>th</a:t>
            </a:r>
            <a:r>
              <a:rPr lang="en-GB" sz="1100" b="1" dirty="0">
                <a:solidFill>
                  <a:srgbClr val="0070C0"/>
                </a:solidFill>
              </a:rPr>
              <a:t> </a:t>
            </a:r>
            <a:r>
              <a:rPr lang="en-GB" sz="1800" b="1" dirty="0">
                <a:solidFill>
                  <a:srgbClr val="0070C0"/>
                </a:solidFill>
              </a:rPr>
              <a:t>Meeting of the</a:t>
            </a:r>
            <a:br>
              <a:rPr lang="en-GB" sz="1800" b="1" dirty="0">
                <a:solidFill>
                  <a:srgbClr val="0070C0"/>
                </a:solidFill>
              </a:rPr>
            </a:br>
            <a:r>
              <a:rPr lang="en-GB" sz="1800" b="1" dirty="0">
                <a:solidFill>
                  <a:srgbClr val="0070C0"/>
                </a:solidFill>
              </a:rPr>
              <a:t>AIDA Climate &amp; Catastrophic Events </a:t>
            </a:r>
            <a:br>
              <a:rPr lang="en-GB" sz="1800" b="1" dirty="0">
                <a:solidFill>
                  <a:srgbClr val="0070C0"/>
                </a:solidFill>
              </a:rPr>
            </a:br>
            <a:r>
              <a:rPr lang="en-GB" sz="1800" b="1" dirty="0">
                <a:solidFill>
                  <a:srgbClr val="0070C0"/>
                </a:solidFill>
              </a:rPr>
              <a:t>Working Party </a:t>
            </a:r>
            <a:br>
              <a:rPr lang="en-GB" sz="1800" b="1" dirty="0">
                <a:solidFill>
                  <a:srgbClr val="0070C0"/>
                </a:solidFill>
              </a:rPr>
            </a:br>
            <a:br>
              <a:rPr lang="en-GB" sz="1800" b="1" dirty="0">
                <a:solidFill>
                  <a:srgbClr val="0070C0"/>
                </a:solidFill>
              </a:rPr>
            </a:br>
            <a:r>
              <a:rPr lang="en-GB" dirty="0">
                <a:solidFill>
                  <a:srgbClr val="92D050"/>
                </a:solidFill>
              </a:rPr>
              <a:t>Legal Issues for Protection Gap Entities and Catastrophic Risk</a:t>
            </a:r>
            <a:br>
              <a:rPr lang="en-GB" dirty="0">
                <a:solidFill>
                  <a:srgbClr val="0070C0"/>
                </a:solidFill>
              </a:rPr>
            </a:br>
            <a:br>
              <a:rPr lang="en-GB" dirty="0"/>
            </a:br>
            <a:br>
              <a:rPr lang="en-GB" sz="1800" dirty="0">
                <a:solidFill>
                  <a:srgbClr val="0070C0"/>
                </a:solidFill>
              </a:rPr>
            </a:br>
            <a:br>
              <a:rPr lang="en-GB" dirty="0">
                <a:solidFill>
                  <a:srgbClr val="0070C0"/>
                </a:solidFill>
              </a:rPr>
            </a:br>
            <a:endParaRPr lang="en-GB" dirty="0"/>
          </a:p>
        </p:txBody>
      </p:sp>
      <p:pic>
        <p:nvPicPr>
          <p:cNvPr id="8" name="Content Placeholder 7">
            <a:extLst>
              <a:ext uri="{FF2B5EF4-FFF2-40B4-BE49-F238E27FC236}">
                <a16:creationId xmlns:a16="http://schemas.microsoft.com/office/drawing/2014/main" id="{EF7F667E-10DF-45F9-813A-3701D9EFA56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2423604"/>
            <a:ext cx="5723116" cy="2112885"/>
          </a:xfrm>
        </p:spPr>
      </p:pic>
      <p:sp>
        <p:nvSpPr>
          <p:cNvPr id="6" name="Text Placeholder 5">
            <a:extLst>
              <a:ext uri="{FF2B5EF4-FFF2-40B4-BE49-F238E27FC236}">
                <a16:creationId xmlns:a16="http://schemas.microsoft.com/office/drawing/2014/main" id="{0B82D794-A64E-44BB-BEDD-3C762A58F37C}"/>
              </a:ext>
            </a:extLst>
          </p:cNvPr>
          <p:cNvSpPr>
            <a:spLocks noGrp="1"/>
          </p:cNvSpPr>
          <p:nvPr>
            <p:ph type="body" sz="half" idx="2"/>
          </p:nvPr>
        </p:nvSpPr>
        <p:spPr>
          <a:xfrm>
            <a:off x="839788" y="3897296"/>
            <a:ext cx="3932237" cy="1971691"/>
          </a:xfrm>
        </p:spPr>
        <p:txBody>
          <a:bodyPr/>
          <a:lstStyle/>
          <a:p>
            <a:endParaRPr lang="en-GB" b="1" dirty="0">
              <a:solidFill>
                <a:srgbClr val="0070C0"/>
              </a:solidFill>
            </a:endParaRPr>
          </a:p>
          <a:p>
            <a:endParaRPr lang="en-GB" b="1" dirty="0">
              <a:solidFill>
                <a:srgbClr val="0070C0"/>
              </a:solidFill>
            </a:endParaRPr>
          </a:p>
          <a:p>
            <a:br>
              <a:rPr lang="en-GB" dirty="0">
                <a:solidFill>
                  <a:srgbClr val="0070C0"/>
                </a:solidFill>
              </a:rPr>
            </a:br>
            <a:r>
              <a:rPr lang="en-GB" b="1" dirty="0">
                <a:solidFill>
                  <a:srgbClr val="0070C0"/>
                </a:solidFill>
              </a:rPr>
              <a:t>Tim Hardy</a:t>
            </a:r>
            <a:r>
              <a:rPr lang="en-GB" dirty="0">
                <a:solidFill>
                  <a:srgbClr val="0070C0"/>
                </a:solidFill>
              </a:rPr>
              <a:t>, London/UK</a:t>
            </a:r>
            <a:br>
              <a:rPr lang="en-GB" dirty="0">
                <a:solidFill>
                  <a:srgbClr val="0070C0"/>
                </a:solidFill>
              </a:rPr>
            </a:br>
            <a:r>
              <a:rPr lang="en-GB" dirty="0">
                <a:solidFill>
                  <a:srgbClr val="0070C0"/>
                </a:solidFill>
              </a:rPr>
              <a:t>Chairman, AIDA Climate &amp; Catastrophic Events WP</a:t>
            </a:r>
            <a:br>
              <a:rPr lang="en-GB" dirty="0">
                <a:solidFill>
                  <a:srgbClr val="0070C0"/>
                </a:solidFill>
              </a:rPr>
            </a:br>
            <a:endParaRPr lang="en-GB" dirty="0"/>
          </a:p>
        </p:txBody>
      </p:sp>
    </p:spTree>
    <p:extLst>
      <p:ext uri="{BB962C8B-B14F-4D97-AF65-F5344CB8AC3E}">
        <p14:creationId xmlns:p14="http://schemas.microsoft.com/office/powerpoint/2010/main" val="3090514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7B6D0-CB26-4591-8A9C-FA970F1C6141}"/>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D46ACFBE-E1FC-441E-8233-6A2F5F916C76}"/>
              </a:ext>
            </a:extLst>
          </p:cNvPr>
          <p:cNvSpPr>
            <a:spLocks noGrp="1"/>
          </p:cNvSpPr>
          <p:nvPr>
            <p:ph type="body" sz="half" idx="2"/>
          </p:nvPr>
        </p:nvSpPr>
        <p:spPr/>
        <p:txBody>
          <a:bodyPr>
            <a:normAutofit/>
          </a:bodyPr>
          <a:lstStyle/>
          <a:p>
            <a:endParaRPr lang="en-GB" dirty="0"/>
          </a:p>
          <a:p>
            <a:r>
              <a:rPr lang="en-GB" dirty="0">
                <a:solidFill>
                  <a:srgbClr val="0070C0"/>
                </a:solidFill>
              </a:rPr>
              <a:t>Original remit of our CCEWP: </a:t>
            </a:r>
          </a:p>
          <a:p>
            <a:endParaRPr lang="en-GB" dirty="0">
              <a:solidFill>
                <a:srgbClr val="0070C0"/>
              </a:solidFill>
            </a:endParaRPr>
          </a:p>
          <a:p>
            <a:r>
              <a:rPr lang="en-GB" dirty="0">
                <a:solidFill>
                  <a:srgbClr val="0070C0"/>
                </a:solidFill>
              </a:rPr>
              <a:t>“… </a:t>
            </a:r>
            <a:r>
              <a:rPr lang="en-GB" i="1" dirty="0">
                <a:solidFill>
                  <a:srgbClr val="0070C0"/>
                </a:solidFill>
              </a:rPr>
              <a:t>going beyond a mere description of initiatives taken by the insurance sector, to </a:t>
            </a:r>
            <a:r>
              <a:rPr lang="en-GB" i="1" u="sng" dirty="0">
                <a:solidFill>
                  <a:srgbClr val="0070C0"/>
                </a:solidFill>
              </a:rPr>
              <a:t>concentrate on their legal expression in clauses, general conditions or new types of policies, and on the new legal issues that have come up, or probably will in the foreseeable future</a:t>
            </a:r>
            <a:r>
              <a:rPr lang="en-GB" i="1" dirty="0">
                <a:solidFill>
                  <a:srgbClr val="0070C0"/>
                </a:solidFill>
              </a:rPr>
              <a:t>, and how these evolve over time </a:t>
            </a:r>
            <a:r>
              <a:rPr lang="en-GB" i="1" u="sng" dirty="0">
                <a:solidFill>
                  <a:srgbClr val="0070C0"/>
                </a:solidFill>
              </a:rPr>
              <a:t>along with other catastrophic event responses</a:t>
            </a:r>
            <a:r>
              <a:rPr lang="en-GB" dirty="0">
                <a:solidFill>
                  <a:srgbClr val="0070C0"/>
                </a:solidFill>
              </a:rPr>
              <a:t>.”</a:t>
            </a:r>
          </a:p>
          <a:p>
            <a:endParaRPr lang="en-GB" dirty="0"/>
          </a:p>
        </p:txBody>
      </p:sp>
      <p:pic>
        <p:nvPicPr>
          <p:cNvPr id="5" name="Content Placeholder 7">
            <a:extLst>
              <a:ext uri="{FF2B5EF4-FFF2-40B4-BE49-F238E27FC236}">
                <a16:creationId xmlns:a16="http://schemas.microsoft.com/office/drawing/2014/main" id="{B19473FE-EF46-46D2-B6A3-78720F7FA67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727970"/>
            <a:ext cx="5723116" cy="1589102"/>
          </a:xfrm>
        </p:spPr>
      </p:pic>
    </p:spTree>
    <p:extLst>
      <p:ext uri="{BB962C8B-B14F-4D97-AF65-F5344CB8AC3E}">
        <p14:creationId xmlns:p14="http://schemas.microsoft.com/office/powerpoint/2010/main" val="27449325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p:txBody>
          <a:bodyPr>
            <a:normAutofit fontScale="92500" lnSpcReduction="20000"/>
          </a:bodyPr>
          <a:lstStyle/>
          <a:p>
            <a:endParaRPr lang="en-GB" dirty="0"/>
          </a:p>
          <a:p>
            <a:r>
              <a:rPr lang="en-GB" dirty="0">
                <a:solidFill>
                  <a:srgbClr val="0070C0"/>
                </a:solidFill>
              </a:rPr>
              <a:t>A question I would like briefly to pose today:</a:t>
            </a:r>
          </a:p>
          <a:p>
            <a:r>
              <a:rPr lang="en-GB" i="1" dirty="0">
                <a:solidFill>
                  <a:srgbClr val="0070C0"/>
                </a:solidFill>
              </a:rPr>
              <a:t>As insurance lawyers do we – indeed are we able to - subject some of these new catastrophic event responses to the same level of critical scrutiny as we customarily apply to more traditional insurance products?</a:t>
            </a:r>
          </a:p>
          <a:p>
            <a:endParaRPr lang="en-GB" dirty="0">
              <a:solidFill>
                <a:srgbClr val="0070C0"/>
              </a:solidFill>
            </a:endParaRPr>
          </a:p>
          <a:p>
            <a:r>
              <a:rPr lang="en-GB" b="1" dirty="0">
                <a:solidFill>
                  <a:srgbClr val="0070C0"/>
                </a:solidFill>
              </a:rPr>
              <a:t>Protection Gap </a:t>
            </a:r>
            <a:r>
              <a:rPr lang="en-GB" dirty="0">
                <a:solidFill>
                  <a:srgbClr val="0070C0"/>
                </a:solidFill>
              </a:rPr>
              <a:t>(“The Void”) </a:t>
            </a:r>
          </a:p>
          <a:p>
            <a:pPr marL="285750" indent="-285750">
              <a:buFont typeface="Arial" panose="020B0604020202020204" pitchFamily="34" charset="0"/>
              <a:buChar char="•"/>
            </a:pPr>
            <a:r>
              <a:rPr lang="en-GB" i="1" dirty="0">
                <a:solidFill>
                  <a:srgbClr val="0070C0"/>
                </a:solidFill>
              </a:rPr>
              <a:t>What </a:t>
            </a:r>
            <a:r>
              <a:rPr lang="en-GB" dirty="0">
                <a:solidFill>
                  <a:srgbClr val="0070C0"/>
                </a:solidFill>
              </a:rPr>
              <a:t>it is – catastrophe economic losses remaining uninsured</a:t>
            </a:r>
          </a:p>
          <a:p>
            <a:pPr marL="285750" indent="-285750">
              <a:buFont typeface="Arial" panose="020B0604020202020204" pitchFamily="34" charset="0"/>
              <a:buChar char="•"/>
            </a:pPr>
            <a:r>
              <a:rPr lang="en-GB" i="1" dirty="0">
                <a:solidFill>
                  <a:srgbClr val="0070C0"/>
                </a:solidFill>
              </a:rPr>
              <a:t>Where</a:t>
            </a:r>
            <a:r>
              <a:rPr lang="en-GB" dirty="0">
                <a:solidFill>
                  <a:srgbClr val="0070C0"/>
                </a:solidFill>
              </a:rPr>
              <a:t> it is – all over, not just poorest countries</a:t>
            </a:r>
          </a:p>
          <a:p>
            <a:pPr marL="285750" indent="-285750">
              <a:buFont typeface="Arial" panose="020B0604020202020204" pitchFamily="34" charset="0"/>
              <a:buChar char="•"/>
            </a:pPr>
            <a:r>
              <a:rPr lang="en-GB" i="1" dirty="0">
                <a:solidFill>
                  <a:srgbClr val="0070C0"/>
                </a:solidFill>
              </a:rPr>
              <a:t>What</a:t>
            </a:r>
            <a:r>
              <a:rPr lang="en-GB" dirty="0">
                <a:solidFill>
                  <a:srgbClr val="0070C0"/>
                </a:solidFill>
              </a:rPr>
              <a:t> being </a:t>
            </a:r>
            <a:r>
              <a:rPr lang="en-GB" i="1" dirty="0">
                <a:solidFill>
                  <a:srgbClr val="0070C0"/>
                </a:solidFill>
              </a:rPr>
              <a:t>done</a:t>
            </a:r>
            <a:r>
              <a:rPr lang="en-GB" dirty="0">
                <a:solidFill>
                  <a:srgbClr val="0070C0"/>
                </a:solidFill>
              </a:rPr>
              <a:t> to bridge it – COP2015 Paris Agreement, frameworks, Insurance Development Forum </a:t>
            </a:r>
          </a:p>
          <a:p>
            <a:pPr marL="285750" indent="-285750">
              <a:buFont typeface="Arial" panose="020B0604020202020204" pitchFamily="34" charset="0"/>
              <a:buChar char="•"/>
            </a:pPr>
            <a:endParaRPr lang="en-GB" dirty="0"/>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42695654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p:txBody>
          <a:bodyPr/>
          <a:lstStyle/>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r>
              <a:rPr lang="en-GB" dirty="0">
                <a:solidFill>
                  <a:srgbClr val="0070C0"/>
                </a:solidFill>
              </a:rPr>
              <a:t>Can and should we be satisfied that efforts by insurers (among others) to “bridge” the Protection Gap at least reduce the threat it poses? </a:t>
            </a:r>
          </a:p>
          <a:p>
            <a:pPr marL="285750" indent="-285750">
              <a:buFont typeface="Arial" panose="020B0604020202020204" pitchFamily="34" charset="0"/>
              <a:buChar char="•"/>
            </a:pPr>
            <a:r>
              <a:rPr lang="en-GB" dirty="0">
                <a:solidFill>
                  <a:srgbClr val="0070C0"/>
                </a:solidFill>
              </a:rPr>
              <a:t>Or are “bridging” initiatives actually closing or exacerbating the gap? </a:t>
            </a:r>
          </a:p>
          <a:p>
            <a:pPr marL="285750" indent="-285750">
              <a:buFont typeface="Arial" panose="020B0604020202020204" pitchFamily="34" charset="0"/>
              <a:buChar char="•"/>
            </a:pPr>
            <a:r>
              <a:rPr lang="en-GB" dirty="0">
                <a:solidFill>
                  <a:srgbClr val="0070C0"/>
                </a:solidFill>
              </a:rPr>
              <a:t>cf. Climate Change responses : adaptation practices supposed to be complementary to mitigation efforts, but do they (also) deter or distract? </a:t>
            </a:r>
          </a:p>
          <a:p>
            <a:endParaRPr lang="en-GB" dirty="0"/>
          </a:p>
          <a:p>
            <a:pPr marL="285750" indent="-285750">
              <a:buFont typeface="Arial" panose="020B0604020202020204" pitchFamily="34" charset="0"/>
              <a:buChar char="•"/>
            </a:pPr>
            <a:endParaRPr lang="en-GB" dirty="0"/>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2495378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p:txBody>
          <a:bodyPr>
            <a:normAutofit lnSpcReduction="10000"/>
          </a:bodyPr>
          <a:lstStyle/>
          <a:p>
            <a:endParaRPr lang="en-GB" sz="1400" dirty="0">
              <a:solidFill>
                <a:srgbClr val="0070C0"/>
              </a:solidFill>
            </a:endParaRPr>
          </a:p>
          <a:p>
            <a:r>
              <a:rPr lang="en-GB" sz="1400" b="1" dirty="0">
                <a:solidFill>
                  <a:srgbClr val="0070C0"/>
                </a:solidFill>
              </a:rPr>
              <a:t>“</a:t>
            </a:r>
            <a:r>
              <a:rPr lang="en-GB" sz="1400" b="1" i="1" dirty="0">
                <a:solidFill>
                  <a:srgbClr val="0070C0"/>
                </a:solidFill>
              </a:rPr>
              <a:t>Between State and Market: Protection Gap Entities and Catastrophic Risk</a:t>
            </a:r>
            <a:r>
              <a:rPr lang="en-GB" sz="1400" b="1" dirty="0">
                <a:solidFill>
                  <a:srgbClr val="0070C0"/>
                </a:solidFill>
              </a:rPr>
              <a:t>”   </a:t>
            </a:r>
          </a:p>
          <a:p>
            <a:r>
              <a:rPr lang="en-GB" sz="1400" dirty="0">
                <a:solidFill>
                  <a:srgbClr val="0070C0"/>
                </a:solidFill>
              </a:rPr>
              <a:t>26 June 2018 Report produced by Professor Paula </a:t>
            </a:r>
            <a:r>
              <a:rPr lang="en-GB" sz="1400" dirty="0" err="1">
                <a:solidFill>
                  <a:srgbClr val="0070C0"/>
                </a:solidFill>
              </a:rPr>
              <a:t>Jarzabkowksi</a:t>
            </a:r>
            <a:r>
              <a:rPr lang="en-GB" sz="1400" dirty="0">
                <a:solidFill>
                  <a:srgbClr val="0070C0"/>
                </a:solidFill>
              </a:rPr>
              <a:t> and colleagues (Cass Business School, University of London)</a:t>
            </a:r>
          </a:p>
          <a:p>
            <a:r>
              <a:rPr lang="en-GB" sz="1400" dirty="0">
                <a:solidFill>
                  <a:srgbClr val="0070C0"/>
                </a:solidFill>
              </a:rPr>
              <a:t>Considering Protection Gap Entities (PGEs) : Marrying market solutions to social objectives.</a:t>
            </a:r>
          </a:p>
          <a:p>
            <a:pPr algn="ctr"/>
            <a:r>
              <a:rPr lang="en-GB" sz="1400" dirty="0">
                <a:solidFill>
                  <a:srgbClr val="0070C0"/>
                </a:solidFill>
              </a:rPr>
              <a:t>&gt;&gt;&gt;&gt;&lt;&lt;&lt;&lt;</a:t>
            </a:r>
          </a:p>
          <a:p>
            <a:r>
              <a:rPr lang="en-GB" sz="1400" b="1" i="1" dirty="0">
                <a:solidFill>
                  <a:srgbClr val="0070C0"/>
                </a:solidFill>
              </a:rPr>
              <a:t>“Flood Re Eligibility: Should the net be cast wider</a:t>
            </a:r>
            <a:r>
              <a:rPr lang="en-GB" sz="1400" b="1" dirty="0">
                <a:solidFill>
                  <a:srgbClr val="0070C0"/>
                </a:solidFill>
              </a:rPr>
              <a:t>?” </a:t>
            </a:r>
          </a:p>
          <a:p>
            <a:r>
              <a:rPr lang="en-GB" sz="1400" dirty="0">
                <a:solidFill>
                  <a:srgbClr val="0070C0"/>
                </a:solidFill>
              </a:rPr>
              <a:t>Rhys Llewelyn Jenkins, Cardiff University  - winner of the BILA Journal Article Prize for 2017</a:t>
            </a:r>
          </a:p>
          <a:p>
            <a:r>
              <a:rPr lang="en-GB" sz="1400" dirty="0">
                <a:solidFill>
                  <a:srgbClr val="0070C0"/>
                </a:solidFill>
              </a:rPr>
              <a:t>Assessing eligibility criteria adopted for this UK-based PGE in the context of the purposes of insurance law. </a:t>
            </a:r>
          </a:p>
          <a:p>
            <a:pPr marL="285750" indent="-285750">
              <a:buFont typeface="Arial" panose="020B0604020202020204" pitchFamily="34" charset="0"/>
              <a:buChar char="•"/>
            </a:pPr>
            <a:endParaRPr lang="en-GB" dirty="0"/>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3976362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a:xfrm>
            <a:off x="839788" y="1740023"/>
            <a:ext cx="3932237" cy="4128965"/>
          </a:xfrm>
        </p:spPr>
        <p:txBody>
          <a:bodyPr>
            <a:normAutofit fontScale="92500" lnSpcReduction="10000"/>
          </a:bodyPr>
          <a:lstStyle/>
          <a:p>
            <a:endParaRPr lang="en-GB" sz="1400" dirty="0">
              <a:solidFill>
                <a:srgbClr val="0070C0"/>
              </a:solidFill>
            </a:endParaRPr>
          </a:p>
          <a:p>
            <a:r>
              <a:rPr lang="en-GB" sz="1400" b="1" dirty="0">
                <a:solidFill>
                  <a:srgbClr val="0070C0"/>
                </a:solidFill>
              </a:rPr>
              <a:t>“</a:t>
            </a:r>
            <a:r>
              <a:rPr lang="en-GB" sz="1400" b="1" i="1" dirty="0">
                <a:solidFill>
                  <a:srgbClr val="0070C0"/>
                </a:solidFill>
              </a:rPr>
              <a:t>Between State and Market: Protection Gap Entities and Catastrophic Risk</a:t>
            </a:r>
            <a:r>
              <a:rPr lang="en-GB" sz="1400" b="1" dirty="0">
                <a:solidFill>
                  <a:srgbClr val="0070C0"/>
                </a:solidFill>
              </a:rPr>
              <a:t>”   </a:t>
            </a:r>
          </a:p>
          <a:p>
            <a:pPr marL="285750" indent="-285750">
              <a:buFont typeface="Arial" panose="020B0604020202020204" pitchFamily="34" charset="0"/>
              <a:buChar char="•"/>
            </a:pPr>
            <a:r>
              <a:rPr lang="en-GB" sz="1300" dirty="0">
                <a:solidFill>
                  <a:srgbClr val="0070C0"/>
                </a:solidFill>
              </a:rPr>
              <a:t>PGEs – </a:t>
            </a:r>
          </a:p>
          <a:p>
            <a:pPr lvl="1"/>
            <a:r>
              <a:rPr lang="en-GB" sz="1300" dirty="0">
                <a:solidFill>
                  <a:srgbClr val="0070C0"/>
                </a:solidFill>
              </a:rPr>
              <a:t>e.g. CCR/GAREAT (France); CCS (Spain); Flood Re/Pool Re (UK); ARPC (Australian Risk Pool Corporation); CEA (Californian Earthquake Authority); African Risk Capacity (ARC)</a:t>
            </a:r>
          </a:p>
          <a:p>
            <a:pPr marL="285750" indent="-285750">
              <a:buFont typeface="Arial" panose="020B0604020202020204" pitchFamily="34" charset="0"/>
              <a:buChar char="•"/>
            </a:pPr>
            <a:r>
              <a:rPr lang="en-GB" sz="1300" dirty="0">
                <a:solidFill>
                  <a:srgbClr val="0070C0"/>
                </a:solidFill>
              </a:rPr>
              <a:t>Common purpose – </a:t>
            </a:r>
          </a:p>
          <a:p>
            <a:pPr lvl="1"/>
            <a:r>
              <a:rPr lang="en-GB" sz="1300" dirty="0">
                <a:solidFill>
                  <a:srgbClr val="0070C0"/>
                </a:solidFill>
              </a:rPr>
              <a:t>Transform uninsured risk into insurance-based products allowing global financial markets to provide capital for disaster recovery</a:t>
            </a:r>
          </a:p>
          <a:p>
            <a:pPr marL="285750" indent="-285750">
              <a:buFont typeface="Arial" panose="020B0604020202020204" pitchFamily="34" charset="0"/>
              <a:buChar char="•"/>
            </a:pPr>
            <a:r>
              <a:rPr lang="en-GB" sz="1300" dirty="0">
                <a:solidFill>
                  <a:srgbClr val="0070C0"/>
                </a:solidFill>
              </a:rPr>
              <a:t>Diverse immediate objectives </a:t>
            </a:r>
          </a:p>
          <a:p>
            <a:pPr marL="742950" lvl="1" indent="-285750">
              <a:buFont typeface="Arial" panose="020B0604020202020204" pitchFamily="34" charset="0"/>
              <a:buChar char="•"/>
            </a:pPr>
            <a:r>
              <a:rPr lang="en-GB" sz="1300" dirty="0">
                <a:solidFill>
                  <a:srgbClr val="0070C0"/>
                </a:solidFill>
              </a:rPr>
              <a:t>resolve </a:t>
            </a:r>
            <a:r>
              <a:rPr lang="en-GB" sz="1300" b="1" dirty="0">
                <a:solidFill>
                  <a:srgbClr val="0070C0"/>
                </a:solidFill>
              </a:rPr>
              <a:t>disruption</a:t>
            </a:r>
            <a:r>
              <a:rPr lang="en-GB" sz="1300" dirty="0">
                <a:solidFill>
                  <a:srgbClr val="0070C0"/>
                </a:solidFill>
              </a:rPr>
              <a:t> in r/</a:t>
            </a:r>
            <a:r>
              <a:rPr lang="en-GB" sz="1300" dirty="0" err="1">
                <a:solidFill>
                  <a:srgbClr val="0070C0"/>
                </a:solidFill>
              </a:rPr>
              <a:t>i</a:t>
            </a:r>
            <a:r>
              <a:rPr lang="en-GB" sz="1300" dirty="0">
                <a:solidFill>
                  <a:srgbClr val="0070C0"/>
                </a:solidFill>
              </a:rPr>
              <a:t> supply </a:t>
            </a:r>
          </a:p>
          <a:p>
            <a:pPr marL="742950" lvl="1" indent="-285750">
              <a:buFont typeface="Arial" panose="020B0604020202020204" pitchFamily="34" charset="0"/>
              <a:buChar char="•"/>
            </a:pPr>
            <a:r>
              <a:rPr lang="en-GB" sz="1300" dirty="0">
                <a:solidFill>
                  <a:srgbClr val="0070C0"/>
                </a:solidFill>
              </a:rPr>
              <a:t>mitigate threat of </a:t>
            </a:r>
            <a:r>
              <a:rPr lang="en-GB" sz="1300" b="1" dirty="0">
                <a:solidFill>
                  <a:srgbClr val="0070C0"/>
                </a:solidFill>
              </a:rPr>
              <a:t>unaffordable insurance </a:t>
            </a:r>
          </a:p>
          <a:p>
            <a:pPr marL="742950" lvl="1" indent="-285750">
              <a:buFont typeface="Arial" panose="020B0604020202020204" pitchFamily="34" charset="0"/>
              <a:buChar char="•"/>
            </a:pPr>
            <a:r>
              <a:rPr lang="en-GB" sz="1300" dirty="0">
                <a:solidFill>
                  <a:srgbClr val="0070C0"/>
                </a:solidFill>
              </a:rPr>
              <a:t>aid financial viability of </a:t>
            </a:r>
            <a:r>
              <a:rPr lang="en-GB" sz="1300" b="1" dirty="0">
                <a:solidFill>
                  <a:srgbClr val="0070C0"/>
                </a:solidFill>
              </a:rPr>
              <a:t>countries with fragile economies</a:t>
            </a:r>
          </a:p>
          <a:p>
            <a:pPr marL="285750" indent="-285750">
              <a:buFont typeface="Arial" panose="020B0604020202020204" pitchFamily="34" charset="0"/>
              <a:buChar char="•"/>
            </a:pPr>
            <a:r>
              <a:rPr lang="en-GB" sz="1300" dirty="0">
                <a:solidFill>
                  <a:srgbClr val="0070C0"/>
                </a:solidFill>
              </a:rPr>
              <a:t>Result from “uneasy truce” between governments and beleaguered insurance market providers – meeting local/specific “gap”, not a universal one.</a:t>
            </a:r>
          </a:p>
          <a:p>
            <a:pPr marL="742950" lvl="1" indent="-285750">
              <a:buFont typeface="Arial" panose="020B0604020202020204" pitchFamily="34" charset="0"/>
              <a:buChar char="•"/>
            </a:pPr>
            <a:endParaRPr lang="en-GB" sz="1300" dirty="0"/>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3133742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a:xfrm>
            <a:off x="839788" y="2130641"/>
            <a:ext cx="3932237" cy="3738347"/>
          </a:xfrm>
        </p:spPr>
        <p:txBody>
          <a:bodyPr>
            <a:normAutofit/>
          </a:bodyPr>
          <a:lstStyle/>
          <a:p>
            <a:endParaRPr lang="en-GB" sz="1400" dirty="0">
              <a:solidFill>
                <a:srgbClr val="0070C0"/>
              </a:solidFill>
            </a:endParaRPr>
          </a:p>
          <a:p>
            <a:r>
              <a:rPr lang="en-GB" sz="1400" b="1" dirty="0">
                <a:solidFill>
                  <a:srgbClr val="0070C0"/>
                </a:solidFill>
              </a:rPr>
              <a:t>“</a:t>
            </a:r>
            <a:r>
              <a:rPr lang="en-GB" sz="1400" b="1" i="1" dirty="0">
                <a:solidFill>
                  <a:srgbClr val="0070C0"/>
                </a:solidFill>
              </a:rPr>
              <a:t>Between State and Market: Protection Gap Entities and Catastrophic Risk</a:t>
            </a:r>
            <a:r>
              <a:rPr lang="en-GB" sz="1400" b="1" dirty="0">
                <a:solidFill>
                  <a:srgbClr val="0070C0"/>
                </a:solidFill>
              </a:rPr>
              <a:t>”   </a:t>
            </a:r>
          </a:p>
          <a:p>
            <a:pPr marL="742950" lvl="1" indent="-285750">
              <a:buFont typeface="Arial" panose="020B0604020202020204" pitchFamily="34" charset="0"/>
              <a:buChar char="•"/>
            </a:pPr>
            <a:endParaRPr lang="en-GB" sz="1300" dirty="0"/>
          </a:p>
          <a:p>
            <a:r>
              <a:rPr lang="en-GB" sz="1200" b="1" dirty="0">
                <a:solidFill>
                  <a:srgbClr val="0070C0"/>
                </a:solidFill>
              </a:rPr>
              <a:t>Two issues/ challenges </a:t>
            </a:r>
            <a:r>
              <a:rPr lang="en-GB" sz="1200" dirty="0">
                <a:solidFill>
                  <a:srgbClr val="0070C0"/>
                </a:solidFill>
              </a:rPr>
              <a:t>about the impact of PGEs: </a:t>
            </a:r>
          </a:p>
          <a:p>
            <a:endParaRPr lang="en-GB" sz="1200" dirty="0">
              <a:solidFill>
                <a:srgbClr val="0070C0"/>
              </a:solidFill>
            </a:endParaRPr>
          </a:p>
          <a:p>
            <a:pPr marL="228600" indent="-228600">
              <a:buAutoNum type="arabicParenBoth"/>
            </a:pPr>
            <a:r>
              <a:rPr lang="en-GB" sz="1200" dirty="0">
                <a:solidFill>
                  <a:srgbClr val="0070C0"/>
                </a:solidFill>
              </a:rPr>
              <a:t>Do PGEs actually </a:t>
            </a:r>
            <a:r>
              <a:rPr lang="en-GB" sz="1200" b="1" dirty="0">
                <a:solidFill>
                  <a:srgbClr val="0070C0"/>
                </a:solidFill>
              </a:rPr>
              <a:t>improve resilience</a:t>
            </a:r>
            <a:r>
              <a:rPr lang="en-GB" sz="1200" dirty="0">
                <a:solidFill>
                  <a:srgbClr val="0070C0"/>
                </a:solidFill>
              </a:rPr>
              <a:t>? </a:t>
            </a:r>
          </a:p>
          <a:p>
            <a:endParaRPr lang="en-GB" sz="1200" dirty="0">
              <a:solidFill>
                <a:srgbClr val="0070C0"/>
              </a:solidFill>
            </a:endParaRPr>
          </a:p>
          <a:p>
            <a:r>
              <a:rPr lang="en-GB" sz="1200" dirty="0">
                <a:solidFill>
                  <a:srgbClr val="0070C0"/>
                </a:solidFill>
              </a:rPr>
              <a:t>(2)  </a:t>
            </a:r>
            <a:r>
              <a:rPr lang="en-GB" sz="1200" b="1" dirty="0">
                <a:solidFill>
                  <a:srgbClr val="0070C0"/>
                </a:solidFill>
              </a:rPr>
              <a:t>Do</a:t>
            </a:r>
            <a:r>
              <a:rPr lang="en-GB" sz="1200" dirty="0">
                <a:solidFill>
                  <a:srgbClr val="0070C0"/>
                </a:solidFill>
              </a:rPr>
              <a:t> they </a:t>
            </a:r>
            <a:r>
              <a:rPr lang="en-GB" sz="1200" b="1" dirty="0">
                <a:solidFill>
                  <a:srgbClr val="0070C0"/>
                </a:solidFill>
              </a:rPr>
              <a:t>bridge/reduce </a:t>
            </a:r>
            <a:r>
              <a:rPr lang="en-GB" sz="1200" dirty="0">
                <a:solidFill>
                  <a:srgbClr val="0070C0"/>
                </a:solidFill>
              </a:rPr>
              <a:t>the Protection Gap </a:t>
            </a:r>
          </a:p>
          <a:p>
            <a:r>
              <a:rPr lang="en-GB" sz="1200" dirty="0">
                <a:solidFill>
                  <a:srgbClr val="0070C0"/>
                </a:solidFill>
              </a:rPr>
              <a:t>       </a:t>
            </a:r>
            <a:r>
              <a:rPr lang="en-GB" sz="1200" b="1" i="1" dirty="0">
                <a:solidFill>
                  <a:srgbClr val="0070C0"/>
                </a:solidFill>
              </a:rPr>
              <a:t>or</a:t>
            </a:r>
            <a:r>
              <a:rPr lang="en-GB" sz="1200" dirty="0">
                <a:solidFill>
                  <a:srgbClr val="0070C0"/>
                </a:solidFill>
              </a:rPr>
              <a:t> merely provide a temporary “</a:t>
            </a:r>
            <a:r>
              <a:rPr lang="en-GB" sz="1200" b="1" dirty="0">
                <a:solidFill>
                  <a:srgbClr val="0070C0"/>
                </a:solidFill>
              </a:rPr>
              <a:t>stop-gap</a:t>
            </a:r>
            <a:r>
              <a:rPr lang="en-GB" sz="1200" dirty="0">
                <a:solidFill>
                  <a:srgbClr val="0070C0"/>
                </a:solidFill>
              </a:rPr>
              <a:t>”</a:t>
            </a:r>
          </a:p>
          <a:p>
            <a:r>
              <a:rPr lang="en-GB" sz="1200" dirty="0">
                <a:solidFill>
                  <a:srgbClr val="0070C0"/>
                </a:solidFill>
              </a:rPr>
              <a:t>       </a:t>
            </a:r>
            <a:r>
              <a:rPr lang="en-GB" sz="1200" b="1" i="1" dirty="0">
                <a:solidFill>
                  <a:srgbClr val="0070C0"/>
                </a:solidFill>
              </a:rPr>
              <a:t>or</a:t>
            </a:r>
            <a:r>
              <a:rPr lang="en-GB" sz="1200" dirty="0">
                <a:solidFill>
                  <a:srgbClr val="0070C0"/>
                </a:solidFill>
              </a:rPr>
              <a:t>  does their existence even </a:t>
            </a:r>
            <a:r>
              <a:rPr lang="en-GB" sz="1200" b="1" dirty="0">
                <a:solidFill>
                  <a:srgbClr val="0070C0"/>
                </a:solidFill>
              </a:rPr>
              <a:t>exacerbate</a:t>
            </a:r>
            <a:r>
              <a:rPr lang="en-GB" sz="1200" dirty="0">
                <a:solidFill>
                  <a:srgbClr val="0070C0"/>
                </a:solidFill>
              </a:rPr>
              <a:t> a widening </a:t>
            </a:r>
          </a:p>
          <a:p>
            <a:r>
              <a:rPr lang="en-GB" sz="1200" dirty="0">
                <a:solidFill>
                  <a:srgbClr val="0070C0"/>
                </a:solidFill>
              </a:rPr>
              <a:t>       Protection Gap?   </a:t>
            </a:r>
          </a:p>
          <a:p>
            <a:endParaRPr lang="en-GB" sz="1200" dirty="0">
              <a:solidFill>
                <a:srgbClr val="0070C0"/>
              </a:solidFill>
            </a:endParaRPr>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1545750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a:xfrm>
            <a:off x="839788" y="2130641"/>
            <a:ext cx="3932237" cy="3738347"/>
          </a:xfrm>
        </p:spPr>
        <p:txBody>
          <a:bodyPr>
            <a:normAutofit/>
          </a:bodyPr>
          <a:lstStyle/>
          <a:p>
            <a:endParaRPr lang="en-GB" sz="1400" dirty="0">
              <a:solidFill>
                <a:srgbClr val="0070C0"/>
              </a:solidFill>
            </a:endParaRPr>
          </a:p>
          <a:p>
            <a:r>
              <a:rPr lang="en-GB" sz="1400" b="1" dirty="0">
                <a:solidFill>
                  <a:srgbClr val="0070C0"/>
                </a:solidFill>
              </a:rPr>
              <a:t>“</a:t>
            </a:r>
            <a:r>
              <a:rPr lang="en-GB" sz="1400" b="1" i="1" dirty="0">
                <a:solidFill>
                  <a:srgbClr val="0070C0"/>
                </a:solidFill>
              </a:rPr>
              <a:t>Between State and Market: Protection Gap Entities and Catastrophic Risk</a:t>
            </a:r>
            <a:r>
              <a:rPr lang="en-GB" sz="1400" b="1" dirty="0">
                <a:solidFill>
                  <a:srgbClr val="0070C0"/>
                </a:solidFill>
              </a:rPr>
              <a:t>”   </a:t>
            </a:r>
            <a:endParaRPr lang="en-GB" sz="1200" dirty="0">
              <a:solidFill>
                <a:srgbClr val="0070C0"/>
              </a:solidFill>
            </a:endParaRPr>
          </a:p>
          <a:p>
            <a:pPr marL="228600" indent="-228600">
              <a:buAutoNum type="arabicParenBoth"/>
            </a:pPr>
            <a:r>
              <a:rPr lang="en-GB" sz="1200" dirty="0">
                <a:solidFill>
                  <a:srgbClr val="0070C0"/>
                </a:solidFill>
              </a:rPr>
              <a:t>Do PGEs actually </a:t>
            </a:r>
            <a:r>
              <a:rPr lang="en-GB" sz="1200" b="1" dirty="0">
                <a:solidFill>
                  <a:srgbClr val="0070C0"/>
                </a:solidFill>
              </a:rPr>
              <a:t>improve resilience</a:t>
            </a:r>
            <a:r>
              <a:rPr lang="en-GB" sz="1200" dirty="0">
                <a:solidFill>
                  <a:srgbClr val="0070C0"/>
                </a:solidFill>
              </a:rPr>
              <a:t>? </a:t>
            </a:r>
          </a:p>
          <a:p>
            <a:r>
              <a:rPr lang="en-GB" sz="1200" dirty="0">
                <a:solidFill>
                  <a:srgbClr val="0070C0"/>
                </a:solidFill>
              </a:rPr>
              <a:t>Risk identification + risk reduction + resilient reconstruction + financial protection + preparedness =&gt; better resilience.</a:t>
            </a:r>
          </a:p>
          <a:p>
            <a:pPr marL="228600" indent="-228600">
              <a:buFont typeface="Arial" panose="020B0604020202020204" pitchFamily="34" charset="0"/>
              <a:buChar char="•"/>
            </a:pPr>
            <a:r>
              <a:rPr lang="en-GB" sz="1200" dirty="0">
                <a:solidFill>
                  <a:srgbClr val="0070C0"/>
                </a:solidFill>
              </a:rPr>
              <a:t>PGEs rarely directly influence measures</a:t>
            </a:r>
          </a:p>
          <a:p>
            <a:pPr marL="228600" indent="-228600">
              <a:buFont typeface="Arial" panose="020B0604020202020204" pitchFamily="34" charset="0"/>
              <a:buChar char="•"/>
            </a:pPr>
            <a:r>
              <a:rPr lang="en-GB" sz="1200" b="1" dirty="0">
                <a:solidFill>
                  <a:srgbClr val="0070C0"/>
                </a:solidFill>
              </a:rPr>
              <a:t>Govts</a:t>
            </a:r>
            <a:r>
              <a:rPr lang="en-GB" sz="1200" dirty="0">
                <a:solidFill>
                  <a:srgbClr val="0070C0"/>
                </a:solidFill>
              </a:rPr>
              <a:t> have legislative power (environmental policies, land-use planning, building codes/standards, defence/disaster relief)</a:t>
            </a:r>
          </a:p>
          <a:p>
            <a:pPr marL="228600" indent="-228600">
              <a:buFont typeface="Arial" panose="020B0604020202020204" pitchFamily="34" charset="0"/>
              <a:buChar char="•"/>
            </a:pPr>
            <a:r>
              <a:rPr lang="en-GB" sz="1200" dirty="0">
                <a:solidFill>
                  <a:srgbClr val="0070C0"/>
                </a:solidFill>
              </a:rPr>
              <a:t>PGEs </a:t>
            </a:r>
            <a:r>
              <a:rPr lang="en-GB" sz="1200" b="1" u="sng" dirty="0">
                <a:solidFill>
                  <a:srgbClr val="0070C0"/>
                </a:solidFill>
              </a:rPr>
              <a:t>can</a:t>
            </a:r>
            <a:r>
              <a:rPr lang="en-GB" sz="1200" dirty="0">
                <a:solidFill>
                  <a:srgbClr val="0070C0"/>
                </a:solidFill>
              </a:rPr>
              <a:t> improve risk identification (via insurance/technical input, data modelling/information transfer) which </a:t>
            </a:r>
            <a:r>
              <a:rPr lang="en-GB" sz="1200" b="1" u="sng" dirty="0">
                <a:solidFill>
                  <a:srgbClr val="0070C0"/>
                </a:solidFill>
              </a:rPr>
              <a:t>in theory </a:t>
            </a:r>
            <a:r>
              <a:rPr lang="en-GB" sz="1200" dirty="0">
                <a:solidFill>
                  <a:srgbClr val="0070C0"/>
                </a:solidFill>
              </a:rPr>
              <a:t>should inform/incentivise risk reduction/more resilient reconstruction</a:t>
            </a:r>
          </a:p>
          <a:p>
            <a:pPr marL="228600" indent="-228600">
              <a:buFont typeface="Arial" panose="020B0604020202020204" pitchFamily="34" charset="0"/>
              <a:buChar char="•"/>
            </a:pPr>
            <a:r>
              <a:rPr lang="en-GB" sz="1200" b="1" dirty="0">
                <a:solidFill>
                  <a:srgbClr val="0070C0"/>
                </a:solidFill>
              </a:rPr>
              <a:t>BUT</a:t>
            </a:r>
            <a:r>
              <a:rPr lang="en-GB" sz="1200" dirty="0">
                <a:solidFill>
                  <a:srgbClr val="0070C0"/>
                </a:solidFill>
              </a:rPr>
              <a:t> often </a:t>
            </a:r>
            <a:r>
              <a:rPr lang="en-GB" sz="1200" b="1" i="1" dirty="0">
                <a:solidFill>
                  <a:srgbClr val="0070C0"/>
                </a:solidFill>
              </a:rPr>
              <a:t>not</a:t>
            </a:r>
            <a:r>
              <a:rPr lang="en-GB" sz="1200" dirty="0">
                <a:solidFill>
                  <a:srgbClr val="0070C0"/>
                </a:solidFill>
              </a:rPr>
              <a:t> resulting (e.g. post-flood reconstruction in UK; retrofit packages post-EQ (California) </a:t>
            </a:r>
          </a:p>
          <a:p>
            <a:pPr marL="228600" indent="-228600">
              <a:buFont typeface="Arial" panose="020B0604020202020204" pitchFamily="34" charset="0"/>
              <a:buChar char="•"/>
            </a:pPr>
            <a:endParaRPr lang="en-GB" sz="1200" dirty="0">
              <a:solidFill>
                <a:srgbClr val="0070C0"/>
              </a:solidFill>
            </a:endParaRPr>
          </a:p>
          <a:p>
            <a:pPr marL="228600" indent="-228600">
              <a:buAutoNum type="arabicParenBoth"/>
            </a:pPr>
            <a:endParaRPr lang="en-GB" sz="1200" dirty="0">
              <a:solidFill>
                <a:srgbClr val="0070C0"/>
              </a:solidFill>
            </a:endParaRPr>
          </a:p>
          <a:p>
            <a:endParaRPr lang="en-GB" sz="1200" dirty="0">
              <a:solidFill>
                <a:srgbClr val="0070C0"/>
              </a:solidFill>
            </a:endParaRPr>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2040246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F1D17-D7AF-4DFB-9AE6-BDC3EB4332CA}"/>
              </a:ext>
            </a:extLst>
          </p:cNvPr>
          <p:cNvSpPr>
            <a:spLocks noGrp="1"/>
          </p:cNvSpPr>
          <p:nvPr>
            <p:ph type="title"/>
          </p:nvPr>
        </p:nvSpPr>
        <p:spPr/>
        <p:txBody>
          <a:bodyPr>
            <a:normAutofit fontScale="90000"/>
          </a:bodyPr>
          <a:lstStyle/>
          <a:p>
            <a:r>
              <a:rPr lang="en-GB" dirty="0">
                <a:solidFill>
                  <a:srgbClr val="92D050"/>
                </a:solidFill>
              </a:rPr>
              <a:t>Legal Issues for Protection Gap Entities and Catastrophic Risk</a:t>
            </a:r>
            <a:endParaRPr lang="en-GB" dirty="0"/>
          </a:p>
        </p:txBody>
      </p:sp>
      <p:sp>
        <p:nvSpPr>
          <p:cNvPr id="4" name="Text Placeholder 3">
            <a:extLst>
              <a:ext uri="{FF2B5EF4-FFF2-40B4-BE49-F238E27FC236}">
                <a16:creationId xmlns:a16="http://schemas.microsoft.com/office/drawing/2014/main" id="{C868ED19-5773-4B61-A3B4-6ABC7E80B1F1}"/>
              </a:ext>
            </a:extLst>
          </p:cNvPr>
          <p:cNvSpPr>
            <a:spLocks noGrp="1"/>
          </p:cNvSpPr>
          <p:nvPr>
            <p:ph type="body" sz="half" idx="2"/>
          </p:nvPr>
        </p:nvSpPr>
        <p:spPr>
          <a:xfrm>
            <a:off x="839788" y="2130641"/>
            <a:ext cx="3932237" cy="3738347"/>
          </a:xfrm>
        </p:spPr>
        <p:txBody>
          <a:bodyPr>
            <a:normAutofit lnSpcReduction="10000"/>
          </a:bodyPr>
          <a:lstStyle/>
          <a:p>
            <a:endParaRPr lang="en-GB" sz="1400" dirty="0">
              <a:solidFill>
                <a:srgbClr val="0070C0"/>
              </a:solidFill>
            </a:endParaRPr>
          </a:p>
          <a:p>
            <a:r>
              <a:rPr lang="en-GB" sz="1400" b="1" dirty="0">
                <a:solidFill>
                  <a:srgbClr val="0070C0"/>
                </a:solidFill>
              </a:rPr>
              <a:t>“</a:t>
            </a:r>
            <a:r>
              <a:rPr lang="en-GB" sz="1400" b="1" i="1" dirty="0">
                <a:solidFill>
                  <a:srgbClr val="0070C0"/>
                </a:solidFill>
              </a:rPr>
              <a:t>Between State and Market: Protection Gap Entities and Catastrophic Risk</a:t>
            </a:r>
            <a:r>
              <a:rPr lang="en-GB" sz="1400" b="1" dirty="0">
                <a:solidFill>
                  <a:srgbClr val="0070C0"/>
                </a:solidFill>
              </a:rPr>
              <a:t>”  </a:t>
            </a:r>
          </a:p>
          <a:p>
            <a:pPr marL="171450" indent="-171450">
              <a:buFont typeface="Arial" panose="020B0604020202020204" pitchFamily="34" charset="0"/>
              <a:buChar char="•"/>
            </a:pPr>
            <a:r>
              <a:rPr lang="en-GB" sz="1200" dirty="0">
                <a:solidFill>
                  <a:srgbClr val="0070C0"/>
                </a:solidFill>
              </a:rPr>
              <a:t>Reasons why </a:t>
            </a:r>
            <a:r>
              <a:rPr lang="en-GB" sz="1200" b="1" dirty="0">
                <a:solidFill>
                  <a:srgbClr val="0070C0"/>
                </a:solidFill>
              </a:rPr>
              <a:t>incentivised risk reduction/more resilient reconstruction </a:t>
            </a:r>
            <a:r>
              <a:rPr lang="en-GB" sz="1200" dirty="0">
                <a:solidFill>
                  <a:srgbClr val="0070C0"/>
                </a:solidFill>
              </a:rPr>
              <a:t>does </a:t>
            </a:r>
            <a:r>
              <a:rPr lang="en-GB" sz="1200" b="1" i="1" dirty="0">
                <a:solidFill>
                  <a:srgbClr val="0070C0"/>
                </a:solidFill>
              </a:rPr>
              <a:t>not</a:t>
            </a:r>
            <a:r>
              <a:rPr lang="en-GB" sz="1200" dirty="0">
                <a:solidFill>
                  <a:srgbClr val="0070C0"/>
                </a:solidFill>
              </a:rPr>
              <a:t> result from creation of PGEs? </a:t>
            </a:r>
          </a:p>
          <a:p>
            <a:pPr marL="628650" lvl="1" indent="-171450">
              <a:buFont typeface="Arial" panose="020B0604020202020204" pitchFamily="34" charset="0"/>
              <a:buChar char="•"/>
            </a:pPr>
            <a:r>
              <a:rPr lang="en-GB" sz="1000" dirty="0">
                <a:solidFill>
                  <a:srgbClr val="0070C0"/>
                </a:solidFill>
              </a:rPr>
              <a:t>Poor communication</a:t>
            </a:r>
          </a:p>
          <a:p>
            <a:pPr marL="628650" lvl="1" indent="-171450">
              <a:buFont typeface="Arial" panose="020B0604020202020204" pitchFamily="34" charset="0"/>
              <a:buChar char="•"/>
            </a:pPr>
            <a:r>
              <a:rPr lang="en-GB" sz="1000" dirty="0">
                <a:solidFill>
                  <a:srgbClr val="0070C0"/>
                </a:solidFill>
              </a:rPr>
              <a:t>Poor distribution of grants</a:t>
            </a:r>
          </a:p>
          <a:p>
            <a:pPr marL="628650" lvl="1" indent="-171450">
              <a:buFont typeface="Arial" panose="020B0604020202020204" pitchFamily="34" charset="0"/>
              <a:buChar char="•"/>
            </a:pPr>
            <a:r>
              <a:rPr lang="en-GB" sz="1000" dirty="0">
                <a:solidFill>
                  <a:srgbClr val="0070C0"/>
                </a:solidFill>
              </a:rPr>
              <a:t>Disruptive effect/inconvenience  </a:t>
            </a:r>
          </a:p>
          <a:p>
            <a:pPr marL="628650" lvl="1" indent="-171450">
              <a:buFont typeface="Arial" panose="020B0604020202020204" pitchFamily="34" charset="0"/>
              <a:buChar char="•"/>
            </a:pPr>
            <a:endParaRPr lang="en-GB" sz="1000" dirty="0">
              <a:solidFill>
                <a:srgbClr val="0070C0"/>
              </a:solidFill>
            </a:endParaRPr>
          </a:p>
          <a:p>
            <a:pPr marL="171450" indent="-171450">
              <a:buFont typeface="Arial" panose="020B0604020202020204" pitchFamily="34" charset="0"/>
              <a:buChar char="•"/>
            </a:pPr>
            <a:r>
              <a:rPr lang="en-GB" sz="1200" b="1" dirty="0">
                <a:solidFill>
                  <a:srgbClr val="0070C0"/>
                </a:solidFill>
              </a:rPr>
              <a:t>Disaster preparedness</a:t>
            </a:r>
            <a:r>
              <a:rPr lang="en-GB" sz="1200" dirty="0">
                <a:solidFill>
                  <a:srgbClr val="0070C0"/>
                </a:solidFill>
              </a:rPr>
              <a:t>: weakest claim for PGEs </a:t>
            </a:r>
          </a:p>
          <a:p>
            <a:pPr marL="628650" lvl="1" indent="-171450">
              <a:buFont typeface="Arial" panose="020B0604020202020204" pitchFamily="34" charset="0"/>
              <a:buChar char="•"/>
            </a:pPr>
            <a:r>
              <a:rPr lang="en-GB" sz="1000" dirty="0">
                <a:solidFill>
                  <a:srgbClr val="0070C0"/>
                </a:solidFill>
              </a:rPr>
              <a:t>Early warning systems + Contingency planning = furthest from PGEs control </a:t>
            </a:r>
          </a:p>
          <a:p>
            <a:pPr marL="628650" lvl="1" indent="-171450">
              <a:buFont typeface="Arial" panose="020B0604020202020204" pitchFamily="34" charset="0"/>
              <a:buChar char="•"/>
            </a:pPr>
            <a:r>
              <a:rPr lang="en-GB" sz="1000" dirty="0">
                <a:solidFill>
                  <a:srgbClr val="0070C0"/>
                </a:solidFill>
              </a:rPr>
              <a:t>Contingency planning often targeted at one known predictable risk – often defied/rendered useless when novel combination of risks occur</a:t>
            </a:r>
          </a:p>
          <a:p>
            <a:pPr marL="171450" indent="-171450">
              <a:buFont typeface="Arial" panose="020B0604020202020204" pitchFamily="34" charset="0"/>
              <a:buChar char="•"/>
            </a:pPr>
            <a:r>
              <a:rPr lang="en-GB" sz="1200" b="1" dirty="0">
                <a:solidFill>
                  <a:srgbClr val="0070C0"/>
                </a:solidFill>
              </a:rPr>
              <a:t>Recommendations:  </a:t>
            </a:r>
            <a:r>
              <a:rPr lang="en-GB" sz="1200" dirty="0">
                <a:solidFill>
                  <a:srgbClr val="0070C0"/>
                </a:solidFill>
              </a:rPr>
              <a:t>(1) PGE afforded more formal powers in assuring resilience; (2) to have improved links with Govt authorities; and (3) to be given evolving remit (cf. mission creep) to ensure continued relevance/value. </a:t>
            </a:r>
          </a:p>
          <a:p>
            <a:pPr marL="171450" indent="-171450">
              <a:buFont typeface="Arial" panose="020B0604020202020204" pitchFamily="34" charset="0"/>
              <a:buChar char="•"/>
            </a:pPr>
            <a:endParaRPr lang="en-GB" sz="1200" dirty="0">
              <a:solidFill>
                <a:srgbClr val="0070C0"/>
              </a:solidFill>
            </a:endParaRPr>
          </a:p>
          <a:p>
            <a:pPr marL="228600" indent="-228600">
              <a:buFont typeface="Arial" panose="020B0604020202020204" pitchFamily="34" charset="0"/>
              <a:buChar char="•"/>
            </a:pPr>
            <a:endParaRPr lang="en-GB" sz="1200" dirty="0">
              <a:solidFill>
                <a:srgbClr val="0070C0"/>
              </a:solidFill>
            </a:endParaRPr>
          </a:p>
          <a:p>
            <a:endParaRPr lang="en-GB" sz="1200" dirty="0">
              <a:solidFill>
                <a:srgbClr val="0070C0"/>
              </a:solidFill>
            </a:endParaRPr>
          </a:p>
          <a:p>
            <a:endParaRPr lang="en-GB" sz="1200" dirty="0">
              <a:solidFill>
                <a:srgbClr val="0070C0"/>
              </a:solidFill>
            </a:endParaRPr>
          </a:p>
        </p:txBody>
      </p:sp>
      <p:pic>
        <p:nvPicPr>
          <p:cNvPr id="5" name="Content Placeholder 7">
            <a:extLst>
              <a:ext uri="{FF2B5EF4-FFF2-40B4-BE49-F238E27FC236}">
                <a16:creationId xmlns:a16="http://schemas.microsoft.com/office/drawing/2014/main" id="{A79AA815-0E4A-49FE-8849-50F1D754991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407730" y="816746"/>
            <a:ext cx="5723116" cy="2059619"/>
          </a:xfrm>
        </p:spPr>
      </p:pic>
    </p:spTree>
    <p:extLst>
      <p:ext uri="{BB962C8B-B14F-4D97-AF65-F5344CB8AC3E}">
        <p14:creationId xmlns:p14="http://schemas.microsoft.com/office/powerpoint/2010/main" val="1658053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TotalTime>
  <Words>1325</Words>
  <Application>Microsoft Office PowerPoint</Application>
  <PresentationFormat>Widescreen</PresentationFormat>
  <Paragraphs>133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           15:15hrs-17:15hrs SATURDAY 13 OCTOBER 2018   18th Meeting of the AIDA Climate &amp; Catastrophic Events  Working Party   Legal Issues for Protection Gap Entities and Catastrophic Risk    </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Legal Issues for Protection Gap Entities and Catastrophic Risk</vt:lpstr>
      <vt:lpstr>           15:15hrs-17:15hrs SATURDAY 13 OCTOBER 2018   18th Meeting of the AIDA Climate &amp; Catastrophic Events  Working Party   Legal Issues for Protection Gap Entities and Catastrophic Risk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15:15hrs-17:15hrs SATURDAY 13 OCTOBER 2018   18th Meeting of the AIDA Climate &amp; Catastrophic Events  Working Party   Legal Issues for Protection Gap Entities and Catastrophic Risk</dc:title>
  <dc:creator>Tim Hardy</dc:creator>
  <cp:lastModifiedBy>Tim Hardy</cp:lastModifiedBy>
  <cp:revision>31</cp:revision>
  <dcterms:created xsi:type="dcterms:W3CDTF">2018-10-08T19:38:30Z</dcterms:created>
  <dcterms:modified xsi:type="dcterms:W3CDTF">2018-10-09T22:14:41Z</dcterms:modified>
</cp:coreProperties>
</file>